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80" r:id="rId3"/>
    <p:sldId id="281" r:id="rId4"/>
    <p:sldId id="282" r:id="rId5"/>
    <p:sldId id="283" r:id="rId6"/>
    <p:sldId id="284" r:id="rId7"/>
    <p:sldId id="285" r:id="rId8"/>
    <p:sldId id="286" r:id="rId9"/>
    <p:sldId id="257" r:id="rId10"/>
    <p:sldId id="258" r:id="rId11"/>
    <p:sldId id="270" r:id="rId12"/>
    <p:sldId id="274" r:id="rId13"/>
    <p:sldId id="264" r:id="rId14"/>
    <p:sldId id="259" r:id="rId15"/>
    <p:sldId id="260" r:id="rId16"/>
    <p:sldId id="261" r:id="rId17"/>
    <p:sldId id="287" r:id="rId18"/>
    <p:sldId id="262" r:id="rId19"/>
    <p:sldId id="263" r:id="rId20"/>
    <p:sldId id="265" r:id="rId21"/>
    <p:sldId id="266" r:id="rId22"/>
    <p:sldId id="267" r:id="rId23"/>
    <p:sldId id="276" r:id="rId24"/>
    <p:sldId id="278" r:id="rId25"/>
    <p:sldId id="279" r:id="rId26"/>
  </p:sldIdLst>
  <p:sldSz cx="9144000" cy="6858000" type="screen4x3"/>
  <p:notesSz cx="6858000" cy="9144000"/>
  <p:embeddedFontLst>
    <p:embeddedFont>
      <p:font typeface="Architects Daughter" panose="020B0604020202020204" charset="0"/>
      <p:regular r:id="rId28"/>
    </p:embeddedFont>
    <p:embeddedFont>
      <p:font typeface="Arial Narrow" panose="020B060602020203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Questrial" panose="020B0604020202020204" charset="0"/>
      <p:regular r:id="rId41"/>
    </p:embeddedFont>
    <p:embeddedFont>
      <p:font typeface="Radley" panose="020B0604020202020204"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6" name="Shape 86"/>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7" name="Shape 87"/>
          <p:cNvSpPr txBox="1"/>
          <p:nvPr/>
        </p:nvSpPr>
        <p:spPr>
          <a:xfrm>
            <a:off x="3848100" y="9409113"/>
            <a:ext cx="2944813" cy="49529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Shape 2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17" name="Shape 217"/>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Shape 2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3549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679450" y="4705350"/>
            <a:ext cx="5435598" cy="4457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87" name="Google Shape;187;p2: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Shape 2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75" name="Shape 275"/>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12" name="Shape 312"/>
          <p:cNvSpPr txBox="1"/>
          <p:nvPr/>
        </p:nvSpPr>
        <p:spPr>
          <a:xfrm>
            <a:off x="3848100" y="9409113"/>
            <a:ext cx="2944813" cy="49529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5" name="Google Shape;195;p3:notes"/>
          <p:cNvSpPr txBox="1">
            <a:spLocks noGrp="1"/>
          </p:cNvSpPr>
          <p:nvPr>
            <p:ph type="body" idx="1"/>
          </p:nvPr>
        </p:nvSpPr>
        <p:spPr>
          <a:xfrm>
            <a:off x="679450" y="4705350"/>
            <a:ext cx="5435598" cy="445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300"/>
              <a:buFont typeface="Questrial"/>
              <a:buNone/>
            </a:pPr>
            <a:r>
              <a:rPr lang="en-US" sz="1200" b="0" i="0" u="none" strike="noStrike" cap="none">
                <a:solidFill>
                  <a:srgbClr val="FFFFFF"/>
                </a:solidFill>
                <a:latin typeface="Questrial"/>
                <a:ea typeface="Questrial"/>
                <a:cs typeface="Questrial"/>
                <a:sym typeface="Questrial"/>
              </a:rPr>
              <a:t>Mark Twain. American author. Wrote The Adventures of Tom Sawyer (1876). Died in 1910.</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96" name="Google Shape;196;p3:notes"/>
          <p:cNvSpPr txBox="1">
            <a:spLocks noGrp="1"/>
          </p:cNvSpPr>
          <p:nvPr>
            <p:ph type="sldNum" idx="12"/>
          </p:nvPr>
        </p:nvSpPr>
        <p:spPr>
          <a:xfrm>
            <a:off x="3848100" y="9409113"/>
            <a:ext cx="2944813" cy="49529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679450" y="4705350"/>
            <a:ext cx="5435598" cy="4457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09" name="Google Shape;209;p4: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5: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9" name="Google Shape;219;p5:notes"/>
          <p:cNvSpPr txBox="1">
            <a:spLocks noGrp="1"/>
          </p:cNvSpPr>
          <p:nvPr>
            <p:ph type="body" idx="1"/>
          </p:nvPr>
        </p:nvSpPr>
        <p:spPr>
          <a:xfrm>
            <a:off x="679450" y="4705350"/>
            <a:ext cx="5435598" cy="445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Our Advantages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20" name="Google Shape;220;p5:notes"/>
          <p:cNvSpPr txBox="1">
            <a:spLocks noGrp="1"/>
          </p:cNvSpPr>
          <p:nvPr>
            <p:ph type="sldNum" idx="12"/>
          </p:nvPr>
        </p:nvSpPr>
        <p:spPr>
          <a:xfrm>
            <a:off x="3848100" y="9409113"/>
            <a:ext cx="2944813" cy="49529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7" name="Google Shape;227;p6:notes"/>
          <p:cNvSpPr txBox="1">
            <a:spLocks noGrp="1"/>
          </p:cNvSpPr>
          <p:nvPr>
            <p:ph type="body" idx="1"/>
          </p:nvPr>
        </p:nvSpPr>
        <p:spPr>
          <a:xfrm>
            <a:off x="679450" y="4705350"/>
            <a:ext cx="5435598" cy="445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28" name="Google Shape;228;p6:notes"/>
          <p:cNvSpPr txBox="1">
            <a:spLocks noGrp="1"/>
          </p:cNvSpPr>
          <p:nvPr>
            <p:ph type="sldNum" idx="12"/>
          </p:nvPr>
        </p:nvSpPr>
        <p:spPr>
          <a:xfrm>
            <a:off x="3848100" y="9409113"/>
            <a:ext cx="2944813" cy="49529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39" name="Google Shape;239;p7:notes"/>
          <p:cNvSpPr txBox="1">
            <a:spLocks noGrp="1"/>
          </p:cNvSpPr>
          <p:nvPr>
            <p:ph type="body" idx="1"/>
          </p:nvPr>
        </p:nvSpPr>
        <p:spPr>
          <a:xfrm>
            <a:off x="679450" y="4705350"/>
            <a:ext cx="5435598" cy="445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40" name="Google Shape;240;p7:notes"/>
          <p:cNvSpPr txBox="1">
            <a:spLocks noGrp="1"/>
          </p:cNvSpPr>
          <p:nvPr>
            <p:ph type="sldNum" idx="12"/>
          </p:nvPr>
        </p:nvSpPr>
        <p:spPr>
          <a:xfrm>
            <a:off x="3848100" y="9409113"/>
            <a:ext cx="2944813" cy="49529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a:spLocks noGrp="1" noRot="1" noChangeAspect="1"/>
          </p:cNvSpPr>
          <p:nvPr>
            <p:ph type="sldImg" idx="2"/>
          </p:nvPr>
        </p:nvSpPr>
        <p:spPr>
          <a:xfrm>
            <a:off x="920750" y="742950"/>
            <a:ext cx="495300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51" name="Google Shape;251;p8:notes"/>
          <p:cNvSpPr txBox="1">
            <a:spLocks noGrp="1"/>
          </p:cNvSpPr>
          <p:nvPr>
            <p:ph type="body" idx="1"/>
          </p:nvPr>
        </p:nvSpPr>
        <p:spPr>
          <a:xfrm>
            <a:off x="679450" y="4705350"/>
            <a:ext cx="5435598" cy="445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52" name="Google Shape;252;p8:notes"/>
          <p:cNvSpPr txBox="1">
            <a:spLocks noGrp="1"/>
          </p:cNvSpPr>
          <p:nvPr>
            <p:ph type="sldNum" idx="12"/>
          </p:nvPr>
        </p:nvSpPr>
        <p:spPr>
          <a:xfrm>
            <a:off x="3848100" y="9409113"/>
            <a:ext cx="2944813" cy="49529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2309017" y="-251618"/>
            <a:ext cx="4525963"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6" y="2171700"/>
            <a:ext cx="5851525"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541336" y="190500"/>
            <a:ext cx="5851525" cy="6019798"/>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Text, and Content">
  <p:cSld name="1_Title, Text, and Content">
    <p:spTree>
      <p:nvGrpSpPr>
        <p:cNvPr id="1" name="Shape 17"/>
        <p:cNvGrpSpPr/>
        <p:nvPr/>
      </p:nvGrpSpPr>
      <p:grpSpPr>
        <a:xfrm>
          <a:off x="0" y="0"/>
          <a:ext cx="0" cy="0"/>
          <a:chOff x="0" y="0"/>
          <a:chExt cx="0" cy="0"/>
        </a:xfrm>
      </p:grpSpPr>
      <p:sp>
        <p:nvSpPr>
          <p:cNvPr id="18" name="Google Shape;18;p4"/>
          <p:cNvSpPr txBox="1">
            <a:spLocks noGrp="1"/>
          </p:cNvSpPr>
          <p:nvPr>
            <p:ph type="ctrTitle"/>
          </p:nvPr>
        </p:nvSpPr>
        <p:spPr>
          <a:xfrm>
            <a:off x="1403649" y="-18752"/>
            <a:ext cx="7584842" cy="864095"/>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0" i="0" u="none" strike="noStrike" cap="none">
                <a:solidFill>
                  <a:srgbClr val="C00000"/>
                </a:solidFill>
                <a:latin typeface="Arial"/>
                <a:ea typeface="Arial"/>
                <a:cs typeface="Arial"/>
                <a:sym typeface="Arial"/>
              </a:defRPr>
            </a:lvl1pPr>
            <a:lvl2pPr marR="0" lvl="1" algn="ctr" rtl="0">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2pPr>
            <a:lvl3pPr marR="0" lvl="2" algn="ctr" rtl="0">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3pPr>
            <a:lvl4pPr marR="0" lvl="3" algn="ctr" rtl="0">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4pPr>
            <a:lvl5pPr marR="0" lvl="4" algn="ctr" rtl="0">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5pPr>
            <a:lvl6pPr marR="0" lvl="5" algn="ctr" rtl="0">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6pPr>
            <a:lvl7pPr marR="0" lvl="6" algn="ctr" rtl="0">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7pPr>
            <a:lvl8pPr marR="0" lvl="7" algn="ctr" rtl="0">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8pPr>
            <a:lvl9pPr marR="0" lvl="8" algn="ctr" rtl="0">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9pPr>
          </a:lstStyle>
          <a:p>
            <a:endParaRPr/>
          </a:p>
        </p:txBody>
      </p:sp>
      <p:sp>
        <p:nvSpPr>
          <p:cNvPr id="19" name="Google Shape;19;p4"/>
          <p:cNvSpPr>
            <a:spLocks noGrp="1"/>
          </p:cNvSpPr>
          <p:nvPr>
            <p:ph type="pic" idx="2"/>
          </p:nvPr>
        </p:nvSpPr>
        <p:spPr>
          <a:xfrm>
            <a:off x="1403353" y="3333751"/>
            <a:ext cx="7740649" cy="3647016"/>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5613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170733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200" y="1600200"/>
            <a:ext cx="4038598"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2"/>
          </p:nvPr>
        </p:nvSpPr>
        <p:spPr>
          <a:xfrm>
            <a:off x="4648200" y="1600200"/>
            <a:ext cx="4038598"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685800" y="2130425"/>
            <a:ext cx="7772400" cy="147002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Shape 28"/>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7" cy="3951286"/>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2"/>
            <a:ext cx="4041773"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3" cy="3951286"/>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Shape 55"/>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3575050" y="273050"/>
            <a:ext cx="5111750" cy="5853111"/>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6"/>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13.pn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jpe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0.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78163" y="1916113"/>
            <a:ext cx="3074987" cy="3529012"/>
          </a:xfrm>
          <a:prstGeom prst="rect">
            <a:avLst/>
          </a:prstGeom>
          <a:noFill/>
          <a:ln>
            <a:noFill/>
          </a:ln>
        </p:spPr>
      </p:pic>
      <p:pic>
        <p:nvPicPr>
          <p:cNvPr id="90" name="Shape 9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00338" y="561975"/>
            <a:ext cx="3671885" cy="995363"/>
          </a:xfrm>
          <a:prstGeom prst="rect">
            <a:avLst/>
          </a:prstGeom>
          <a:noFill/>
          <a:ln>
            <a:noFill/>
          </a:ln>
        </p:spPr>
      </p:pic>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42037" y="1916113"/>
            <a:ext cx="3001960" cy="3527423"/>
          </a:xfrm>
          <a:prstGeom prst="rect">
            <a:avLst/>
          </a:prstGeom>
          <a:noFill/>
          <a:ln>
            <a:noFill/>
          </a:ln>
        </p:spPr>
      </p:pic>
      <p:sp>
        <p:nvSpPr>
          <p:cNvPr id="92" name="Shape 92"/>
          <p:cNvSpPr txBox="1"/>
          <p:nvPr/>
        </p:nvSpPr>
        <p:spPr>
          <a:xfrm>
            <a:off x="3276600" y="5157787"/>
            <a:ext cx="2763837" cy="182561"/>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Clr>
                <a:srgbClr val="FFFFFF"/>
              </a:buClr>
              <a:buSzPts val="900"/>
              <a:buFont typeface="Arial Narrow"/>
              <a:buNone/>
            </a:pPr>
            <a:r>
              <a:rPr lang="en-US" sz="900" b="0" i="0" u="none" strike="noStrike" cap="none">
                <a:solidFill>
                  <a:srgbClr val="FFFFFF"/>
                </a:solidFill>
                <a:latin typeface="Arial Narrow"/>
                <a:ea typeface="Arial Narrow"/>
                <a:cs typeface="Arial Narrow"/>
                <a:sym typeface="Arial Narrow"/>
              </a:rPr>
              <a:t>Ella, Finland</a:t>
            </a:r>
            <a:endParaRPr sz="1400" b="0" i="0" u="none" strike="noStrike" cap="none">
              <a:solidFill>
                <a:srgbClr val="000000"/>
              </a:solidFill>
              <a:latin typeface="Arial"/>
              <a:ea typeface="Arial"/>
              <a:cs typeface="Arial"/>
              <a:sym typeface="Arial"/>
            </a:endParaRPr>
          </a:p>
        </p:txBody>
      </p:sp>
      <p:sp>
        <p:nvSpPr>
          <p:cNvPr id="93" name="Shape 93"/>
          <p:cNvSpPr txBox="1"/>
          <p:nvPr/>
        </p:nvSpPr>
        <p:spPr>
          <a:xfrm>
            <a:off x="6300787" y="5157787"/>
            <a:ext cx="2763837" cy="182561"/>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Clr>
                <a:srgbClr val="FFFFFF"/>
              </a:buClr>
              <a:buSzPts val="900"/>
              <a:buFont typeface="Arial Narrow"/>
              <a:buNone/>
            </a:pPr>
            <a:r>
              <a:rPr lang="en-US" sz="900" b="0" i="0" u="none" strike="noStrike" cap="none">
                <a:solidFill>
                  <a:srgbClr val="FFFFFF"/>
                </a:solidFill>
                <a:latin typeface="Arial Narrow"/>
                <a:ea typeface="Arial Narrow"/>
                <a:cs typeface="Arial Narrow"/>
                <a:sym typeface="Arial Narrow"/>
              </a:rPr>
              <a:t>Samira, Nigeria</a:t>
            </a:r>
            <a:endParaRPr sz="1400" b="0" i="0" u="none" strike="noStrike" cap="none">
              <a:solidFill>
                <a:srgbClr val="000000"/>
              </a:solidFill>
              <a:latin typeface="Arial"/>
              <a:ea typeface="Arial"/>
              <a:cs typeface="Arial"/>
              <a:sym typeface="Arial"/>
            </a:endParaRPr>
          </a:p>
        </p:txBody>
      </p:sp>
      <p:sp>
        <p:nvSpPr>
          <p:cNvPr id="94" name="Shape 94"/>
          <p:cNvSpPr/>
          <p:nvPr/>
        </p:nvSpPr>
        <p:spPr>
          <a:xfrm>
            <a:off x="4932362" y="5373687"/>
            <a:ext cx="4067175" cy="646112"/>
          </a:xfrm>
          <a:prstGeom prst="rect">
            <a:avLst/>
          </a:prstGeom>
          <a:solidFill>
            <a:srgbClr val="FF3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Questrial"/>
              <a:buNone/>
            </a:pPr>
            <a:r>
              <a:rPr lang="en-US" sz="3200" i="0" u="none" strike="noStrike" cap="none">
                <a:solidFill>
                  <a:srgbClr val="FFFFFF"/>
                </a:solidFill>
                <a:latin typeface="Century Gothic"/>
                <a:ea typeface="Century Gothic"/>
                <a:cs typeface="Century Gothic"/>
                <a:sym typeface="Century Gothic"/>
              </a:rPr>
              <a:t>GREECE</a:t>
            </a:r>
            <a:endParaRPr sz="3200" i="0" u="none" strike="noStrike" cap="none">
              <a:solidFill>
                <a:srgbClr val="000000"/>
              </a:solidFill>
              <a:latin typeface="Century Gothic"/>
              <a:ea typeface="Century Gothic"/>
              <a:cs typeface="Century Gothic"/>
              <a:sym typeface="Century Gothic"/>
            </a:endParaRPr>
          </a:p>
        </p:txBody>
      </p:sp>
      <p:pic>
        <p:nvPicPr>
          <p:cNvPr id="95" name="Shape 9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1916113"/>
            <a:ext cx="3074988" cy="3529012"/>
          </a:xfrm>
          <a:prstGeom prst="rect">
            <a:avLst/>
          </a:prstGeom>
          <a:noFill/>
          <a:ln>
            <a:noFill/>
          </a:ln>
        </p:spPr>
      </p:pic>
      <p:sp>
        <p:nvSpPr>
          <p:cNvPr id="96" name="Shape 96"/>
          <p:cNvSpPr txBox="1"/>
          <p:nvPr/>
        </p:nvSpPr>
        <p:spPr>
          <a:xfrm>
            <a:off x="179388" y="5157787"/>
            <a:ext cx="2763837" cy="182561"/>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Clr>
                <a:srgbClr val="FFFFFF"/>
              </a:buClr>
              <a:buSzPts val="900"/>
              <a:buFont typeface="Arial Narrow"/>
              <a:buNone/>
            </a:pPr>
            <a:r>
              <a:rPr lang="en-US" sz="900" b="0" i="0" u="none" strike="noStrike" cap="none">
                <a:solidFill>
                  <a:srgbClr val="FFFFFF"/>
                </a:solidFill>
                <a:latin typeface="Arial Narrow"/>
                <a:ea typeface="Arial Narrow"/>
                <a:cs typeface="Arial Narrow"/>
                <a:sym typeface="Arial Narrow"/>
              </a:rPr>
              <a:t>Fariza, Malaysia</a:t>
            </a:r>
            <a:endParaRPr sz="1400" b="0" i="0" u="none" strike="noStrike" cap="none">
              <a:solidFill>
                <a:srgbClr val="000000"/>
              </a:solidFill>
              <a:latin typeface="Arial"/>
              <a:ea typeface="Arial"/>
              <a:cs typeface="Arial"/>
              <a:sym typeface="Arial"/>
            </a:endParaRPr>
          </a:p>
        </p:txBody>
      </p:sp>
      <p:pic>
        <p:nvPicPr>
          <p:cNvPr id="97" name="Shape 9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700338" y="1201737"/>
            <a:ext cx="3671885" cy="35560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p:nvPr/>
        </p:nvSpPr>
        <p:spPr>
          <a:xfrm>
            <a:off x="0" y="221637"/>
            <a:ext cx="4859400" cy="6462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entury Gothic"/>
              <a:buNone/>
            </a:pPr>
            <a:r>
              <a:rPr lang="en-US" sz="3200" b="0" i="0" u="none" strike="noStrike" cap="none">
                <a:solidFill>
                  <a:schemeClr val="lt1"/>
                </a:solidFill>
                <a:latin typeface="Century Gothic"/>
                <a:ea typeface="Century Gothic"/>
                <a:cs typeface="Century Gothic"/>
                <a:sym typeface="Century Gothic"/>
              </a:rPr>
              <a:t>ATHENS</a:t>
            </a:r>
            <a:endParaRPr sz="1400" b="0" i="0" u="none" strike="noStrike" cap="none">
              <a:solidFill>
                <a:srgbClr val="000000"/>
              </a:solidFill>
              <a:latin typeface="Arial"/>
              <a:ea typeface="Arial"/>
              <a:cs typeface="Arial"/>
              <a:sym typeface="Arial"/>
            </a:endParaRPr>
          </a:p>
        </p:txBody>
      </p:sp>
      <p:pic>
        <p:nvPicPr>
          <p:cNvPr id="110" name="Shape 1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002533"/>
            <a:ext cx="9144002" cy="5855400"/>
          </a:xfrm>
          <a:prstGeom prst="rect">
            <a:avLst/>
          </a:prstGeom>
          <a:noFill/>
          <a:ln>
            <a:noFill/>
          </a:ln>
        </p:spPr>
      </p:pic>
      <p:pic>
        <p:nvPicPr>
          <p:cNvPr id="111" name="Shape 1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6494232"/>
            <a:ext cx="1292700" cy="350700"/>
          </a:xfrm>
          <a:prstGeom prst="rect">
            <a:avLst/>
          </a:prstGeom>
          <a:noFill/>
          <a:ln>
            <a:noFill/>
          </a:ln>
        </p:spPr>
      </p:pic>
      <p:sp>
        <p:nvSpPr>
          <p:cNvPr id="112" name="Shape 112"/>
          <p:cNvSpPr/>
          <p:nvPr/>
        </p:nvSpPr>
        <p:spPr>
          <a:xfrm>
            <a:off x="3352800" y="5965575"/>
            <a:ext cx="5791200" cy="5301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Century Gothic"/>
              <a:buNone/>
            </a:pPr>
            <a:r>
              <a:rPr lang="en-US">
                <a:solidFill>
                  <a:srgbClr val="FFFFFF"/>
                </a:solidFill>
                <a:latin typeface="Century Gothic"/>
                <a:ea typeface="Century Gothic"/>
                <a:cs typeface="Century Gothic"/>
                <a:sym typeface="Century Gothic"/>
              </a:rPr>
              <a:t>Discover the city where everything started…. The benchmark of the civilization and democracy. </a:t>
            </a:r>
            <a:endParaRPr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descr="A group of people in the water  Description generated with high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002900"/>
            <a:ext cx="9144000" cy="5358900"/>
          </a:xfrm>
          <a:prstGeom prst="rect">
            <a:avLst/>
          </a:prstGeom>
          <a:noFill/>
          <a:ln>
            <a:noFill/>
          </a:ln>
        </p:spPr>
      </p:pic>
      <p:pic>
        <p:nvPicPr>
          <p:cNvPr id="220" name="Shape 2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1002900"/>
            <a:ext cx="3097400" cy="1986150"/>
          </a:xfrm>
          <a:prstGeom prst="rect">
            <a:avLst/>
          </a:prstGeom>
          <a:noFill/>
          <a:ln>
            <a:noFill/>
          </a:ln>
        </p:spPr>
      </p:pic>
      <p:pic>
        <p:nvPicPr>
          <p:cNvPr id="221" name="Shape 2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6494232"/>
            <a:ext cx="1292700" cy="350700"/>
          </a:xfrm>
          <a:prstGeom prst="rect">
            <a:avLst/>
          </a:prstGeom>
          <a:noFill/>
          <a:ln>
            <a:noFill/>
          </a:ln>
        </p:spPr>
      </p:pic>
      <p:sp>
        <p:nvSpPr>
          <p:cNvPr id="222" name="Shape 222"/>
          <p:cNvSpPr/>
          <p:nvPr/>
        </p:nvSpPr>
        <p:spPr>
          <a:xfrm>
            <a:off x="0" y="221637"/>
            <a:ext cx="4859400" cy="6462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entury Gothic"/>
              <a:buNone/>
            </a:pPr>
            <a:r>
              <a:rPr lang="en-US" sz="3200" b="0" i="0" u="none" strike="noStrike" cap="none">
                <a:solidFill>
                  <a:schemeClr val="lt1"/>
                </a:solidFill>
                <a:latin typeface="Century Gothic"/>
                <a:ea typeface="Century Gothic"/>
                <a:cs typeface="Century Gothic"/>
                <a:sym typeface="Century Gothic"/>
              </a:rPr>
              <a:t>MYKONOS</a:t>
            </a:r>
            <a:endParaRPr sz="1400" b="0" i="0" u="none" strike="noStrike" cap="none">
              <a:solidFill>
                <a:srgbClr val="000000"/>
              </a:solidFill>
              <a:latin typeface="Arial"/>
              <a:ea typeface="Arial"/>
              <a:cs typeface="Arial"/>
              <a:sym typeface="Arial"/>
            </a:endParaRPr>
          </a:p>
        </p:txBody>
      </p:sp>
      <p:sp>
        <p:nvSpPr>
          <p:cNvPr id="223" name="Shape 223"/>
          <p:cNvSpPr/>
          <p:nvPr/>
        </p:nvSpPr>
        <p:spPr>
          <a:xfrm>
            <a:off x="4252525" y="1002900"/>
            <a:ext cx="4859400" cy="9417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Century Gothic"/>
              <a:buNone/>
            </a:pPr>
            <a:r>
              <a:rPr lang="en-US">
                <a:solidFill>
                  <a:srgbClr val="FFFFFF"/>
                </a:solidFill>
                <a:latin typeface="Century Gothic"/>
                <a:ea typeface="Century Gothic"/>
                <a:cs typeface="Century Gothic"/>
                <a:sym typeface="Century Gothic"/>
              </a:rPr>
              <a:t>Enjoy Mykonos the great glamour island of Greece !</a:t>
            </a:r>
            <a:endParaRPr>
              <a:solidFill>
                <a:srgbClr val="FFFFFF"/>
              </a:solidFill>
              <a:latin typeface="Century Gothic"/>
              <a:ea typeface="Century Gothic"/>
              <a:cs typeface="Century Gothic"/>
              <a:sym typeface="Century Gothic"/>
            </a:endParaRPr>
          </a:p>
          <a:p>
            <a:pPr marL="0" lvl="0" indent="0" rtl="0">
              <a:spcBef>
                <a:spcPts val="0"/>
              </a:spcBef>
              <a:spcAft>
                <a:spcPts val="0"/>
              </a:spcAft>
              <a:buClr>
                <a:schemeClr val="lt1"/>
              </a:buClr>
              <a:buSzPts val="2800"/>
              <a:buFont typeface="Century Gothic"/>
              <a:buNone/>
            </a:pPr>
            <a:r>
              <a:rPr lang="en-US">
                <a:solidFill>
                  <a:schemeClr val="lt1"/>
                </a:solidFill>
                <a:latin typeface="Century Gothic"/>
                <a:ea typeface="Century Gothic"/>
                <a:cs typeface="Century Gothic"/>
                <a:sym typeface="Century Gothic"/>
              </a:rPr>
              <a:t>Explore, enjoy and relax on the most famous beaches, in the most iconic island in the world !</a:t>
            </a:r>
            <a:endParaRPr>
              <a:solidFill>
                <a:schemeClr val="dk1"/>
              </a:solidFill>
            </a:endParaRPr>
          </a:p>
          <a:p>
            <a:pPr marL="0" marR="0" lvl="0" indent="0" algn="l" rtl="0">
              <a:lnSpc>
                <a:spcPct val="100000"/>
              </a:lnSpc>
              <a:spcBef>
                <a:spcPts val="0"/>
              </a:spcBef>
              <a:spcAft>
                <a:spcPts val="0"/>
              </a:spcAft>
              <a:buClr>
                <a:srgbClr val="FFFFFF"/>
              </a:buClr>
              <a:buSzPts val="2800"/>
              <a:buFont typeface="Century Gothic"/>
              <a:buNone/>
            </a:pPr>
            <a:endParaRPr>
              <a:solidFill>
                <a:srgbClr val="FFFFF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Shape 2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021376"/>
            <a:ext cx="9144000" cy="5319300"/>
          </a:xfrm>
          <a:prstGeom prst="rect">
            <a:avLst/>
          </a:prstGeom>
          <a:noFill/>
          <a:ln>
            <a:noFill/>
          </a:ln>
        </p:spPr>
      </p:pic>
      <p:pic>
        <p:nvPicPr>
          <p:cNvPr id="259" name="Shape 25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6494232"/>
            <a:ext cx="1292700" cy="350700"/>
          </a:xfrm>
          <a:prstGeom prst="rect">
            <a:avLst/>
          </a:prstGeom>
          <a:noFill/>
          <a:ln>
            <a:noFill/>
          </a:ln>
        </p:spPr>
      </p:pic>
      <p:sp>
        <p:nvSpPr>
          <p:cNvPr id="260" name="Shape 260"/>
          <p:cNvSpPr/>
          <p:nvPr/>
        </p:nvSpPr>
        <p:spPr>
          <a:xfrm>
            <a:off x="0" y="221637"/>
            <a:ext cx="4859400" cy="6462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entury Gothic"/>
              <a:buNone/>
            </a:pPr>
            <a:r>
              <a:rPr lang="en-US" sz="3200">
                <a:solidFill>
                  <a:schemeClr val="lt1"/>
                </a:solidFill>
                <a:latin typeface="Century Gothic"/>
                <a:ea typeface="Century Gothic"/>
                <a:cs typeface="Century Gothic"/>
                <a:sym typeface="Century Gothic"/>
              </a:rPr>
              <a:t>SANTORINI</a:t>
            </a:r>
            <a:endParaRPr sz="1400" b="0" i="0" u="none" strike="noStrike" cap="none">
              <a:solidFill>
                <a:srgbClr val="000000"/>
              </a:solidFill>
              <a:latin typeface="Arial"/>
              <a:ea typeface="Arial"/>
              <a:cs typeface="Arial"/>
              <a:sym typeface="Arial"/>
            </a:endParaRPr>
          </a:p>
        </p:txBody>
      </p:sp>
      <p:sp>
        <p:nvSpPr>
          <p:cNvPr id="261" name="Shape 261"/>
          <p:cNvSpPr/>
          <p:nvPr/>
        </p:nvSpPr>
        <p:spPr>
          <a:xfrm>
            <a:off x="3109650" y="1025750"/>
            <a:ext cx="6029700" cy="1604328"/>
          </a:xfrm>
          <a:prstGeom prst="rect">
            <a:avLst/>
          </a:prstGeom>
          <a:solidFill>
            <a:srgbClr val="FF0000"/>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Font typeface="Century Gothic"/>
              <a:buNone/>
            </a:pPr>
            <a:r>
              <a:rPr lang="en-US">
                <a:solidFill>
                  <a:schemeClr val="lt1"/>
                </a:solidFill>
                <a:latin typeface="Century Gothic"/>
                <a:ea typeface="Century Gothic"/>
                <a:cs typeface="Century Gothic"/>
                <a:sym typeface="Century Gothic"/>
              </a:rPr>
              <a:t>Santorini. The crescent-shaped island, the precious gem of the Aegean. </a:t>
            </a:r>
            <a:endParaRPr>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p:nvPr/>
        </p:nvSpPr>
        <p:spPr>
          <a:xfrm>
            <a:off x="-1" y="221637"/>
            <a:ext cx="7833000" cy="7257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entury Gothic"/>
              <a:buNone/>
            </a:pPr>
            <a:r>
              <a:rPr lang="en-US" sz="3200" b="0" i="0" u="none" strike="noStrike" cap="none" dirty="0">
                <a:solidFill>
                  <a:schemeClr val="lt1"/>
                </a:solidFill>
                <a:latin typeface="Century Gothic"/>
                <a:ea typeface="Century Gothic"/>
                <a:cs typeface="Century Gothic"/>
                <a:sym typeface="Century Gothic"/>
              </a:rPr>
              <a:t>METEORA </a:t>
            </a:r>
            <a:endParaRPr sz="1400" b="0" i="0" u="none" strike="noStrike" cap="none" dirty="0">
              <a:solidFill>
                <a:srgbClr val="000000"/>
              </a:solidFill>
              <a:latin typeface="Arial"/>
              <a:ea typeface="Arial"/>
              <a:cs typeface="Arial"/>
              <a:sym typeface="Arial"/>
            </a:endParaRPr>
          </a:p>
        </p:txBody>
      </p:sp>
      <p:pic>
        <p:nvPicPr>
          <p:cNvPr id="168" name="Shape 1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94232"/>
            <a:ext cx="1292700" cy="350700"/>
          </a:xfrm>
          <a:prstGeom prst="rect">
            <a:avLst/>
          </a:prstGeom>
          <a:noFill/>
          <a:ln>
            <a:noFill/>
          </a:ln>
        </p:spPr>
      </p:pic>
      <p:pic>
        <p:nvPicPr>
          <p:cNvPr id="169" name="Shape 169" descr="meteora_Fotor_Collage.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198150"/>
            <a:ext cx="9144000" cy="5231677"/>
          </a:xfrm>
          <a:prstGeom prst="rect">
            <a:avLst/>
          </a:prstGeom>
          <a:noFill/>
          <a:ln>
            <a:noFill/>
          </a:ln>
        </p:spPr>
      </p:pic>
      <p:sp>
        <p:nvSpPr>
          <p:cNvPr id="170" name="Shape 170"/>
          <p:cNvSpPr txBox="1"/>
          <p:nvPr/>
        </p:nvSpPr>
        <p:spPr>
          <a:xfrm>
            <a:off x="9266475" y="1395725"/>
            <a:ext cx="1553700" cy="459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Century Gothic"/>
              <a:buNone/>
            </a:pPr>
            <a:endParaRPr sz="1400" b="0" i="0" u="none" strike="noStrike" cap="none">
              <a:solidFill>
                <a:srgbClr val="000000"/>
              </a:solidFill>
              <a:latin typeface="Arial"/>
              <a:ea typeface="Arial"/>
              <a:cs typeface="Arial"/>
              <a:sym typeface="Arial"/>
            </a:endParaRPr>
          </a:p>
        </p:txBody>
      </p:sp>
      <p:sp>
        <p:nvSpPr>
          <p:cNvPr id="171" name="Shape 171"/>
          <p:cNvSpPr/>
          <p:nvPr/>
        </p:nvSpPr>
        <p:spPr>
          <a:xfrm>
            <a:off x="4263775" y="1198150"/>
            <a:ext cx="4849200" cy="1353600"/>
          </a:xfrm>
          <a:prstGeom prst="rect">
            <a:avLst/>
          </a:prstGeom>
          <a:solidFill>
            <a:srgbClr val="FF3300"/>
          </a:solid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dk1"/>
              </a:buClr>
              <a:buSzPts val="1400"/>
              <a:buFont typeface="Century Gothic"/>
              <a:buNone/>
            </a:pPr>
            <a:r>
              <a:rPr lang="en-US">
                <a:solidFill>
                  <a:srgbClr val="FFFFFF"/>
                </a:solidFill>
                <a:latin typeface="Century Gothic"/>
                <a:ea typeface="Century Gothic"/>
                <a:cs typeface="Century Gothic"/>
                <a:sym typeface="Century Gothic"/>
              </a:rPr>
              <a:t>From 4X4 to a Helicopter ride A  UNESCO WORLD HERITAGE SITE, the monasteries of Meteora one of the most extraordinary sights in mainland Greece can be visited. Built into and on top of huge pinnacles of smooth rock, the earliest monasteries were reached by climbing articulated removable ladders.</a:t>
            </a:r>
            <a:endParaRPr>
              <a:solidFill>
                <a:srgbClr val="FFFFFF"/>
              </a:solidFill>
              <a:latin typeface="Century Gothic"/>
              <a:ea typeface="Century Gothic"/>
              <a:cs typeface="Century Gothic"/>
              <a:sym typeface="Century Gothic"/>
            </a:endParaRPr>
          </a:p>
        </p:txBody>
      </p:sp>
      <p:pic>
        <p:nvPicPr>
          <p:cNvPr id="172" name="Shape 17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7425" y="5036800"/>
            <a:ext cx="2180800" cy="1353600"/>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p:nvPr/>
        </p:nvSpPr>
        <p:spPr>
          <a:xfrm>
            <a:off x="0" y="284200"/>
            <a:ext cx="8824200" cy="6222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Century Gothic"/>
              <a:buNone/>
            </a:pPr>
            <a:r>
              <a:rPr lang="en-US" sz="3200" i="0" u="none" strike="noStrike" cap="none" dirty="0">
                <a:solidFill>
                  <a:srgbClr val="FFFFFF"/>
                </a:solidFill>
                <a:latin typeface="Century Gothic"/>
                <a:ea typeface="Century Gothic"/>
                <a:cs typeface="Century Gothic"/>
                <a:sym typeface="Century Gothic"/>
              </a:rPr>
              <a:t>VINTAGE CARS TO </a:t>
            </a:r>
            <a:r>
              <a:rPr lang="en-US" sz="3200" dirty="0">
                <a:solidFill>
                  <a:srgbClr val="FFFFFF"/>
                </a:solidFill>
                <a:latin typeface="Century Gothic"/>
                <a:ea typeface="Century Gothic"/>
                <a:cs typeface="Century Gothic"/>
                <a:sym typeface="Century Gothic"/>
              </a:rPr>
              <a:t>SOUNIO</a:t>
            </a:r>
            <a:endParaRPr sz="3200" i="0" u="none" strike="noStrike" cap="none" dirty="0">
              <a:solidFill>
                <a:srgbClr val="000000"/>
              </a:solidFill>
              <a:latin typeface="Century Gothic"/>
              <a:ea typeface="Century Gothic"/>
              <a:cs typeface="Century Gothic"/>
              <a:sym typeface="Century Gothic"/>
            </a:endParaRPr>
          </a:p>
        </p:txBody>
      </p:sp>
      <p:pic>
        <p:nvPicPr>
          <p:cNvPr id="118" name="Shape 1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137490"/>
            <a:ext cx="9144001" cy="5709491"/>
          </a:xfrm>
          <a:prstGeom prst="rect">
            <a:avLst/>
          </a:prstGeom>
          <a:noFill/>
          <a:ln>
            <a:noFill/>
          </a:ln>
        </p:spPr>
      </p:pic>
      <p:pic>
        <p:nvPicPr>
          <p:cNvPr id="119" name="Shape 1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6494232"/>
            <a:ext cx="1292717" cy="350568"/>
          </a:xfrm>
          <a:prstGeom prst="rect">
            <a:avLst/>
          </a:prstGeom>
          <a:noFill/>
          <a:ln>
            <a:noFill/>
          </a:ln>
        </p:spPr>
      </p:pic>
      <p:sp>
        <p:nvSpPr>
          <p:cNvPr id="120" name="Shape 120"/>
          <p:cNvSpPr/>
          <p:nvPr/>
        </p:nvSpPr>
        <p:spPr>
          <a:xfrm>
            <a:off x="0" y="3527175"/>
            <a:ext cx="8824200" cy="6222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Century Gothic"/>
              <a:buNone/>
            </a:pPr>
            <a:r>
              <a:rPr lang="en-US">
                <a:solidFill>
                  <a:srgbClr val="FFFFFF"/>
                </a:solidFill>
                <a:latin typeface="Century Gothic"/>
                <a:ea typeface="Century Gothic"/>
                <a:cs typeface="Century Gothic"/>
                <a:sym typeface="Century Gothic"/>
              </a:rPr>
              <a:t>Vintage Car driving along the Athens Riviera coastal road to Poseidon Temple in Sounio. The most magnificent and unique passage from modern to ancient era next to the deep blue clear crystal waters under the endless blue sky.</a:t>
            </a:r>
            <a:endParaRPr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descr="kallimarmaro_Fotor_Collag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136225"/>
            <a:ext cx="9144000" cy="5350425"/>
          </a:xfrm>
          <a:prstGeom prst="rect">
            <a:avLst/>
          </a:prstGeom>
          <a:noFill/>
          <a:ln>
            <a:noFill/>
          </a:ln>
        </p:spPr>
      </p:pic>
      <p:sp>
        <p:nvSpPr>
          <p:cNvPr id="126" name="Shape 126"/>
          <p:cNvSpPr/>
          <p:nvPr/>
        </p:nvSpPr>
        <p:spPr>
          <a:xfrm>
            <a:off x="0" y="371350"/>
            <a:ext cx="8351100" cy="725700"/>
          </a:xfrm>
          <a:prstGeom prst="rect">
            <a:avLst/>
          </a:prstGeom>
          <a:solidFill>
            <a:srgbClr val="FF3300"/>
          </a:solidFill>
          <a:ln>
            <a:noFill/>
          </a:ln>
        </p:spPr>
        <p:txBody>
          <a:bodyPr spcFirstLastPara="1" wrap="square" lIns="91425" tIns="45700" rIns="91425" bIns="45700" anchor="ctr" anchorCtr="0">
            <a:noAutofit/>
          </a:bodyPr>
          <a:lstStyle/>
          <a:p>
            <a:pPr fontAlgn="base"/>
            <a:r>
              <a:rPr lang="en-US" sz="3200" dirty="0">
                <a:solidFill>
                  <a:srgbClr val="FFFFFF"/>
                </a:solidFill>
                <a:latin typeface="Century Gothic"/>
              </a:rPr>
              <a:t>THE</a:t>
            </a:r>
            <a:r>
              <a:rPr lang="en-US" sz="3200" b="1" dirty="0">
                <a:solidFill>
                  <a:srgbClr val="FFFFFF"/>
                </a:solidFill>
                <a:latin typeface="AvertaStd"/>
              </a:rPr>
              <a:t> </a:t>
            </a:r>
            <a:r>
              <a:rPr lang="en-US" sz="3200" dirty="0">
                <a:solidFill>
                  <a:srgbClr val="FFFFFF"/>
                </a:solidFill>
                <a:latin typeface="Century Gothic"/>
              </a:rPr>
              <a:t>OLYMPIC GAMES WORKOUT</a:t>
            </a:r>
          </a:p>
        </p:txBody>
      </p:sp>
      <p:sp>
        <p:nvSpPr>
          <p:cNvPr id="127" name="Shape 127"/>
          <p:cNvSpPr/>
          <p:nvPr/>
        </p:nvSpPr>
        <p:spPr>
          <a:xfrm>
            <a:off x="0" y="4194928"/>
            <a:ext cx="6538500" cy="1178350"/>
          </a:xfrm>
          <a:prstGeom prst="rect">
            <a:avLst/>
          </a:prstGeom>
          <a:solidFill>
            <a:srgbClr val="FF3300"/>
          </a:solidFill>
          <a:ln>
            <a:noFill/>
          </a:ln>
        </p:spPr>
        <p:txBody>
          <a:bodyPr spcFirstLastPara="1" wrap="square" lIns="91425" tIns="45700" rIns="91425" bIns="45700" anchor="ctr" anchorCtr="0">
            <a:noAutofit/>
          </a:bodyPr>
          <a:lstStyle/>
          <a:p>
            <a:pPr lvl="0">
              <a:buClr>
                <a:srgbClr val="FFFFFF"/>
              </a:buClr>
              <a:buSzPts val="2800"/>
            </a:pPr>
            <a:r>
              <a:rPr lang="en-US" dirty="0">
                <a:solidFill>
                  <a:srgbClr val="FFFFFF"/>
                </a:solidFill>
                <a:latin typeface="Century Gothic"/>
                <a:ea typeface="Century Gothic"/>
                <a:cs typeface="Century Gothic"/>
                <a:sym typeface="Century Gothic"/>
              </a:rPr>
              <a:t>Get the background on what the Olympics were really about, in venues connected to real Olympic events. Find out more about how ancient Olympic athletes trained and learn some techniques used by modern athletes before you compete in a race in the world’s first modern Olympic Stadium.</a:t>
            </a:r>
            <a:endParaRPr dirty="0">
              <a:solidFill>
                <a:srgbClr val="FFFFFF"/>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descr="SOUVLAKI_Fotor.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329425"/>
            <a:ext cx="9144000" cy="5023849"/>
          </a:xfrm>
          <a:prstGeom prst="rect">
            <a:avLst/>
          </a:prstGeom>
          <a:noFill/>
          <a:ln>
            <a:noFill/>
          </a:ln>
        </p:spPr>
      </p:pic>
      <p:sp>
        <p:nvSpPr>
          <p:cNvPr id="133" name="Shape 133"/>
          <p:cNvSpPr/>
          <p:nvPr/>
        </p:nvSpPr>
        <p:spPr>
          <a:xfrm>
            <a:off x="0" y="221637"/>
            <a:ext cx="8135332" cy="725813"/>
          </a:xfrm>
          <a:prstGeom prst="rect">
            <a:avLst/>
          </a:prstGeom>
          <a:solidFill>
            <a:srgbClr val="FF3300"/>
          </a:solidFill>
          <a:ln>
            <a:noFill/>
          </a:ln>
        </p:spPr>
        <p:txBody>
          <a:bodyPr spcFirstLastPara="1" wrap="square" lIns="91425" tIns="45700" rIns="91425" bIns="45700" anchor="ctr" anchorCtr="0">
            <a:noAutofit/>
          </a:bodyPr>
          <a:lstStyle/>
          <a:p>
            <a:pPr lvl="0">
              <a:buClr>
                <a:schemeClr val="lt1"/>
              </a:buClr>
              <a:buSzPts val="3200"/>
            </a:pPr>
            <a:r>
              <a:rPr lang="en-US" sz="3200" dirty="0">
                <a:solidFill>
                  <a:schemeClr val="lt1"/>
                </a:solidFill>
                <a:latin typeface="Century Gothic"/>
                <a:ea typeface="Century Gothic"/>
                <a:cs typeface="Century Gothic"/>
                <a:sym typeface="Century Gothic"/>
              </a:rPr>
              <a:t>THE CITY STREETS AND GREAT EATS TOUR</a:t>
            </a:r>
            <a:endParaRPr sz="1400" b="0" i="0" u="none" strike="noStrike" cap="none" dirty="0">
              <a:solidFill>
                <a:srgbClr val="000000"/>
              </a:solidFill>
              <a:latin typeface="Arial"/>
              <a:ea typeface="Arial"/>
              <a:cs typeface="Arial"/>
              <a:sym typeface="Arial"/>
            </a:endParaRPr>
          </a:p>
        </p:txBody>
      </p:sp>
      <p:pic>
        <p:nvPicPr>
          <p:cNvPr id="134" name="Shape 1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6494232"/>
            <a:ext cx="1292717" cy="350568"/>
          </a:xfrm>
          <a:prstGeom prst="rect">
            <a:avLst/>
          </a:prstGeom>
          <a:noFill/>
          <a:ln>
            <a:noFill/>
          </a:ln>
        </p:spPr>
      </p:pic>
      <p:sp>
        <p:nvSpPr>
          <p:cNvPr id="135" name="Shape 135"/>
          <p:cNvSpPr txBox="1"/>
          <p:nvPr/>
        </p:nvSpPr>
        <p:spPr>
          <a:xfrm>
            <a:off x="4344750" y="1696800"/>
            <a:ext cx="2602200" cy="197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Century Gothic"/>
              <a:buNone/>
            </a:pPr>
            <a:endParaRPr sz="1400" b="0" i="0" u="none" strike="noStrike" cap="none">
              <a:solidFill>
                <a:srgbClr val="000000"/>
              </a:solidFill>
              <a:latin typeface="Arial"/>
              <a:ea typeface="Arial"/>
              <a:cs typeface="Arial"/>
              <a:sym typeface="Arial"/>
            </a:endParaRPr>
          </a:p>
        </p:txBody>
      </p:sp>
      <p:pic>
        <p:nvPicPr>
          <p:cNvPr id="137" name="Shape 13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0" y="4417675"/>
            <a:ext cx="2918799" cy="1943175"/>
          </a:xfrm>
          <a:prstGeom prst="rect">
            <a:avLst/>
          </a:prstGeom>
          <a:noFill/>
          <a:ln>
            <a:noFill/>
          </a:ln>
        </p:spPr>
      </p:pic>
      <p:sp>
        <p:nvSpPr>
          <p:cNvPr id="140" name="Shape 140"/>
          <p:cNvSpPr/>
          <p:nvPr/>
        </p:nvSpPr>
        <p:spPr>
          <a:xfrm>
            <a:off x="0" y="3832224"/>
            <a:ext cx="9144000" cy="1097994"/>
          </a:xfrm>
          <a:prstGeom prst="rect">
            <a:avLst/>
          </a:prstGeom>
          <a:solidFill>
            <a:srgbClr val="FF3300"/>
          </a:solidFill>
          <a:ln>
            <a:noFill/>
          </a:ln>
        </p:spPr>
        <p:txBody>
          <a:bodyPr spcFirstLastPara="1" wrap="square" lIns="91425" tIns="45700" rIns="91425" bIns="45700" anchor="ctr" anchorCtr="0">
            <a:noAutofit/>
          </a:bodyPr>
          <a:lstStyle/>
          <a:p>
            <a:pPr lvl="0">
              <a:buClr>
                <a:schemeClr val="lt1"/>
              </a:buClr>
              <a:buSzPts val="1800"/>
            </a:pPr>
            <a:r>
              <a:rPr lang="en-US" dirty="0">
                <a:solidFill>
                  <a:schemeClr val="lt1"/>
                </a:solidFill>
                <a:latin typeface="Century Gothic"/>
                <a:ea typeface="Century Gothic"/>
                <a:cs typeface="Century Gothic"/>
                <a:sym typeface="Century Gothic"/>
              </a:rPr>
              <a:t> Athens came together through a mixture of cultures across the centuries, and there’s still a lot of that history around, in the food as well as in the neighborhoods – this combination tour lets you see and taste your way through the complex heritage that created contemporary Greek culture and cuisine.</a:t>
            </a:r>
            <a:endParaRPr sz="1800" dirty="0">
              <a:solidFill>
                <a:schemeClr val="lt1"/>
              </a:solidFill>
              <a:latin typeface="Century Gothic"/>
              <a:ea typeface="Century Gothic"/>
              <a:cs typeface="Century Gothic"/>
              <a:sym typeface="Century Gothic"/>
            </a:endParaRPr>
          </a:p>
        </p:txBody>
      </p:sp>
      <p:pic>
        <p:nvPicPr>
          <p:cNvPr id="2" name="Picture 1">
            <a:extLst>
              <a:ext uri="{FF2B5EF4-FFF2-40B4-BE49-F238E27FC236}">
                <a16:creationId xmlns:a16="http://schemas.microsoft.com/office/drawing/2014/main" id="{BA534108-4756-43BF-95F7-10906E96F9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329424"/>
            <a:ext cx="4121724" cy="2502800"/>
          </a:xfrm>
          <a:prstGeom prst="rect">
            <a:avLst/>
          </a:prstGeom>
        </p:spPr>
      </p:pic>
      <p:pic>
        <p:nvPicPr>
          <p:cNvPr id="3" name="Picture 2">
            <a:extLst>
              <a:ext uri="{FF2B5EF4-FFF2-40B4-BE49-F238E27FC236}">
                <a16:creationId xmlns:a16="http://schemas.microsoft.com/office/drawing/2014/main" id="{8AC42B53-32BA-4A64-8BAC-5501DD024CC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918799" y="4914691"/>
            <a:ext cx="2605308" cy="1438583"/>
          </a:xfrm>
          <a:prstGeom prst="rect">
            <a:avLst/>
          </a:prstGeom>
        </p:spPr>
      </p:pic>
      <p:pic>
        <p:nvPicPr>
          <p:cNvPr id="4" name="Picture 3">
            <a:extLst>
              <a:ext uri="{FF2B5EF4-FFF2-40B4-BE49-F238E27FC236}">
                <a16:creationId xmlns:a16="http://schemas.microsoft.com/office/drawing/2014/main" id="{4CF8C321-7917-477C-90BD-887570C07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121724" y="1338549"/>
            <a:ext cx="4986524" cy="2502800"/>
          </a:xfrm>
          <a:prstGeom prst="rect">
            <a:avLst/>
          </a:prstGeom>
        </p:spPr>
      </p:pic>
      <p:pic>
        <p:nvPicPr>
          <p:cNvPr id="5" name="Picture 4">
            <a:extLst>
              <a:ext uri="{FF2B5EF4-FFF2-40B4-BE49-F238E27FC236}">
                <a16:creationId xmlns:a16="http://schemas.microsoft.com/office/drawing/2014/main" id="{0A5B6524-C399-4B23-B66A-467F7CC2468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151"/>
          <a:stretch/>
        </p:blipFill>
        <p:spPr>
          <a:xfrm>
            <a:off x="5513998" y="4914691"/>
            <a:ext cx="2318995" cy="1429457"/>
          </a:xfrm>
          <a:prstGeom prst="rect">
            <a:avLst/>
          </a:prstGeom>
        </p:spPr>
      </p:pic>
      <p:pic>
        <p:nvPicPr>
          <p:cNvPr id="6" name="Picture 5">
            <a:extLst>
              <a:ext uri="{FF2B5EF4-FFF2-40B4-BE49-F238E27FC236}">
                <a16:creationId xmlns:a16="http://schemas.microsoft.com/office/drawing/2014/main" id="{9FD1E9BE-4BEE-473C-AA66-00EA56355E1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615044" y="4931393"/>
            <a:ext cx="1528956" cy="1429457"/>
          </a:xfrm>
          <a:prstGeom prst="rect">
            <a:avLst/>
          </a:prstGeom>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descr="SOUVLAKI_Fotor.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329425"/>
            <a:ext cx="9144000" cy="5023849"/>
          </a:xfrm>
          <a:prstGeom prst="rect">
            <a:avLst/>
          </a:prstGeom>
          <a:noFill/>
          <a:ln>
            <a:noFill/>
          </a:ln>
        </p:spPr>
      </p:pic>
      <p:sp>
        <p:nvSpPr>
          <p:cNvPr id="133" name="Shape 133"/>
          <p:cNvSpPr/>
          <p:nvPr/>
        </p:nvSpPr>
        <p:spPr>
          <a:xfrm>
            <a:off x="0" y="221637"/>
            <a:ext cx="7832993" cy="725813"/>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entury Gothic"/>
              <a:buNone/>
            </a:pPr>
            <a:r>
              <a:rPr lang="en-US" sz="3200">
                <a:solidFill>
                  <a:schemeClr val="lt1"/>
                </a:solidFill>
                <a:latin typeface="Century Gothic"/>
                <a:ea typeface="Century Gothic"/>
                <a:cs typeface="Century Gothic"/>
                <a:sym typeface="Century Gothic"/>
              </a:rPr>
              <a:t>BE AN ATHENIAN FOR A DAY !</a:t>
            </a:r>
            <a:endParaRPr sz="1400" b="0" i="0" u="none" strike="noStrike" cap="none">
              <a:solidFill>
                <a:srgbClr val="000000"/>
              </a:solidFill>
              <a:latin typeface="Arial"/>
              <a:ea typeface="Arial"/>
              <a:cs typeface="Arial"/>
              <a:sym typeface="Arial"/>
            </a:endParaRPr>
          </a:p>
        </p:txBody>
      </p:sp>
      <p:pic>
        <p:nvPicPr>
          <p:cNvPr id="134" name="Shape 1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6494232"/>
            <a:ext cx="1292717" cy="350568"/>
          </a:xfrm>
          <a:prstGeom prst="rect">
            <a:avLst/>
          </a:prstGeom>
          <a:noFill/>
          <a:ln>
            <a:noFill/>
          </a:ln>
        </p:spPr>
      </p:pic>
      <p:sp>
        <p:nvSpPr>
          <p:cNvPr id="135" name="Shape 135"/>
          <p:cNvSpPr txBox="1"/>
          <p:nvPr/>
        </p:nvSpPr>
        <p:spPr>
          <a:xfrm>
            <a:off x="4344750" y="1696800"/>
            <a:ext cx="2602200" cy="197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Century Gothic"/>
              <a:buNone/>
            </a:pPr>
            <a:endParaRPr sz="1400" b="0" i="0" u="none" strike="noStrike" cap="none">
              <a:solidFill>
                <a:srgbClr val="000000"/>
              </a:solidFill>
              <a:latin typeface="Arial"/>
              <a:ea typeface="Arial"/>
              <a:cs typeface="Arial"/>
              <a:sym typeface="Arial"/>
            </a:endParaRPr>
          </a:p>
        </p:txBody>
      </p:sp>
      <p:pic>
        <p:nvPicPr>
          <p:cNvPr id="136" name="Shape 13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883550" y="4425250"/>
            <a:ext cx="3156250" cy="1928024"/>
          </a:xfrm>
          <a:prstGeom prst="rect">
            <a:avLst/>
          </a:prstGeom>
          <a:noFill/>
          <a:ln>
            <a:noFill/>
          </a:ln>
        </p:spPr>
      </p:pic>
      <p:pic>
        <p:nvPicPr>
          <p:cNvPr id="137" name="Shape 13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0" y="4417675"/>
            <a:ext cx="2918799" cy="1943175"/>
          </a:xfrm>
          <a:prstGeom prst="rect">
            <a:avLst/>
          </a:prstGeom>
          <a:noFill/>
          <a:ln>
            <a:noFill/>
          </a:ln>
        </p:spPr>
      </p:pic>
      <p:pic>
        <p:nvPicPr>
          <p:cNvPr id="138" name="Shape 138"/>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139600" y="1329425"/>
            <a:ext cx="4986524" cy="2502799"/>
          </a:xfrm>
          <a:prstGeom prst="rect">
            <a:avLst/>
          </a:prstGeom>
          <a:noFill/>
          <a:ln>
            <a:noFill/>
          </a:ln>
        </p:spPr>
      </p:pic>
      <p:pic>
        <p:nvPicPr>
          <p:cNvPr id="139" name="Shape 139"/>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0" y="1329425"/>
            <a:ext cx="4139600" cy="2548575"/>
          </a:xfrm>
          <a:prstGeom prst="rect">
            <a:avLst/>
          </a:prstGeom>
          <a:noFill/>
          <a:ln>
            <a:noFill/>
          </a:ln>
        </p:spPr>
      </p:pic>
      <p:sp>
        <p:nvSpPr>
          <p:cNvPr id="140" name="Shape 140"/>
          <p:cNvSpPr/>
          <p:nvPr/>
        </p:nvSpPr>
        <p:spPr>
          <a:xfrm>
            <a:off x="0" y="3832225"/>
            <a:ext cx="9144000" cy="598500"/>
          </a:xfrm>
          <a:prstGeom prst="rect">
            <a:avLst/>
          </a:prstGeom>
          <a:solidFill>
            <a:srgbClr val="FF3300"/>
          </a:solidFill>
          <a:ln>
            <a:noFill/>
          </a:ln>
        </p:spPr>
        <p:txBody>
          <a:bodyPr spcFirstLastPara="1" wrap="square" lIns="91425" tIns="45700" rIns="91425" bIns="45700" anchor="ctr" anchorCtr="0">
            <a:noAutofit/>
          </a:bodyPr>
          <a:lstStyle/>
          <a:p>
            <a:pPr marL="0" lvl="0" indent="0" rtl="0">
              <a:spcBef>
                <a:spcPts val="0"/>
              </a:spcBef>
              <a:spcAft>
                <a:spcPts val="0"/>
              </a:spcAft>
              <a:buClr>
                <a:schemeClr val="lt1"/>
              </a:buClr>
              <a:buSzPts val="1800"/>
              <a:buFont typeface="Century Gothic"/>
              <a:buNone/>
            </a:pPr>
            <a:r>
              <a:rPr lang="en-US">
                <a:solidFill>
                  <a:schemeClr val="lt1"/>
                </a:solidFill>
                <a:latin typeface="Century Gothic"/>
                <a:ea typeface="Century Gothic"/>
                <a:cs typeface="Century Gothic"/>
                <a:sym typeface="Century Gothic"/>
              </a:rPr>
              <a:t> Under this  unique Farscape concept guests will learn how to make their own Souvlaki, prepare a greek coffee, taste ouzo, make komboloi and greek leather sandals.</a:t>
            </a:r>
            <a:endParaRPr sz="180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42391676"/>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p:nvPr/>
        </p:nvSpPr>
        <p:spPr>
          <a:xfrm>
            <a:off x="0" y="221637"/>
            <a:ext cx="7833000" cy="7257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entury Gothic"/>
              <a:buNone/>
            </a:pPr>
            <a:r>
              <a:rPr lang="en-US" sz="3200">
                <a:solidFill>
                  <a:schemeClr val="lt1"/>
                </a:solidFill>
                <a:latin typeface="Century Gothic"/>
                <a:ea typeface="Century Gothic"/>
                <a:cs typeface="Century Gothic"/>
                <a:sym typeface="Century Gothic"/>
              </a:rPr>
              <a:t>OLIVE OIL FACTORY AND TASTING</a:t>
            </a:r>
            <a:endParaRPr sz="1400" b="0" i="0" u="none" strike="noStrike" cap="none">
              <a:solidFill>
                <a:srgbClr val="000000"/>
              </a:solidFill>
              <a:latin typeface="Arial"/>
              <a:ea typeface="Arial"/>
              <a:cs typeface="Arial"/>
              <a:sym typeface="Arial"/>
            </a:endParaRPr>
          </a:p>
        </p:txBody>
      </p:sp>
      <p:pic>
        <p:nvPicPr>
          <p:cNvPr id="146" name="Shape 1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94232"/>
            <a:ext cx="1292717" cy="350568"/>
          </a:xfrm>
          <a:prstGeom prst="rect">
            <a:avLst/>
          </a:prstGeom>
          <a:noFill/>
          <a:ln>
            <a:noFill/>
          </a:ln>
        </p:spPr>
      </p:pic>
      <p:sp>
        <p:nvSpPr>
          <p:cNvPr id="147" name="Shape 147"/>
          <p:cNvSpPr txBox="1"/>
          <p:nvPr/>
        </p:nvSpPr>
        <p:spPr>
          <a:xfrm>
            <a:off x="316025" y="1640750"/>
            <a:ext cx="2339100" cy="50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Under the concept BE ATHENIAN FOR ONE DAY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guests will learn how to make their own Souvlaki, roll it and eat 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A casual  LUNCH to remember</a:t>
            </a:r>
            <a:endParaRPr sz="1400" b="0" i="0" u="none" strike="noStrike" cap="none">
              <a:solidFill>
                <a:srgbClr val="000000"/>
              </a:solidFill>
              <a:latin typeface="Arial"/>
              <a:ea typeface="Arial"/>
              <a:cs typeface="Arial"/>
              <a:sym typeface="Arial"/>
            </a:endParaRPr>
          </a:p>
        </p:txBody>
      </p:sp>
      <p:pic>
        <p:nvPicPr>
          <p:cNvPr id="148" name="Shape 14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3381612"/>
            <a:ext cx="4884216" cy="2885488"/>
          </a:xfrm>
          <a:prstGeom prst="rect">
            <a:avLst/>
          </a:prstGeom>
          <a:noFill/>
          <a:ln>
            <a:noFill/>
          </a:ln>
        </p:spPr>
      </p:pic>
      <p:pic>
        <p:nvPicPr>
          <p:cNvPr id="149" name="Shape 14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884227" y="3381600"/>
            <a:ext cx="4160551" cy="2858951"/>
          </a:xfrm>
          <a:prstGeom prst="rect">
            <a:avLst/>
          </a:prstGeom>
          <a:noFill/>
          <a:ln>
            <a:noFill/>
          </a:ln>
        </p:spPr>
      </p:pic>
      <p:pic>
        <p:nvPicPr>
          <p:cNvPr id="150" name="Shape 15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600200" y="1126550"/>
            <a:ext cx="4112075" cy="2255050"/>
          </a:xfrm>
          <a:prstGeom prst="rect">
            <a:avLst/>
          </a:prstGeom>
          <a:noFill/>
          <a:ln>
            <a:noFill/>
          </a:ln>
        </p:spPr>
      </p:pic>
      <p:pic>
        <p:nvPicPr>
          <p:cNvPr id="151" name="Shape 151"/>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901225" y="1126550"/>
            <a:ext cx="4160550" cy="2255050"/>
          </a:xfrm>
          <a:prstGeom prst="rect">
            <a:avLst/>
          </a:prstGeom>
          <a:noFill/>
          <a:ln>
            <a:noFill/>
          </a:ln>
        </p:spPr>
      </p:pic>
      <p:pic>
        <p:nvPicPr>
          <p:cNvPr id="152" name="Shape 152"/>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101225" y="1126550"/>
            <a:ext cx="1498975" cy="2344475"/>
          </a:xfrm>
          <a:prstGeom prst="rect">
            <a:avLst/>
          </a:prstGeom>
          <a:noFill/>
          <a:ln>
            <a:noFill/>
          </a:ln>
        </p:spPr>
      </p:pic>
      <p:sp>
        <p:nvSpPr>
          <p:cNvPr id="153" name="Shape 153"/>
          <p:cNvSpPr/>
          <p:nvPr/>
        </p:nvSpPr>
        <p:spPr>
          <a:xfrm>
            <a:off x="0" y="3343225"/>
            <a:ext cx="7265700" cy="5088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rgbClr val="FFFFFF"/>
                </a:solidFill>
                <a:latin typeface="Century Gothic"/>
                <a:ea typeface="Century Gothic"/>
                <a:cs typeface="Century Gothic"/>
                <a:sym typeface="Century Gothic"/>
              </a:rPr>
              <a:t>“They say it may be the best olive oil in the world. We say it is. Taste it but most of all be a part of this old and unique production process in a traditional oil mill”</a:t>
            </a:r>
            <a:endParaRPr>
              <a:solidFill>
                <a:srgbClr val="FFFFFF"/>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p:nvPr/>
        </p:nvSpPr>
        <p:spPr>
          <a:xfrm>
            <a:off x="0" y="221637"/>
            <a:ext cx="7833000" cy="7257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entury Gothic"/>
              <a:buNone/>
            </a:pPr>
            <a:r>
              <a:rPr lang="en-US" sz="3200">
                <a:solidFill>
                  <a:schemeClr val="lt1"/>
                </a:solidFill>
                <a:latin typeface="Century Gothic"/>
                <a:ea typeface="Century Gothic"/>
                <a:cs typeface="Century Gothic"/>
                <a:sym typeface="Century Gothic"/>
              </a:rPr>
              <a:t>GREEK PITA MAKING</a:t>
            </a:r>
            <a:endParaRPr sz="1400" b="0" i="0" u="none" strike="noStrike" cap="none">
              <a:solidFill>
                <a:srgbClr val="000000"/>
              </a:solidFill>
              <a:latin typeface="Arial"/>
              <a:ea typeface="Arial"/>
              <a:cs typeface="Arial"/>
              <a:sym typeface="Arial"/>
            </a:endParaRPr>
          </a:p>
        </p:txBody>
      </p:sp>
      <p:pic>
        <p:nvPicPr>
          <p:cNvPr id="159" name="Shape 15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94232"/>
            <a:ext cx="1292717" cy="350568"/>
          </a:xfrm>
          <a:prstGeom prst="rect">
            <a:avLst/>
          </a:prstGeom>
          <a:noFill/>
          <a:ln>
            <a:noFill/>
          </a:ln>
        </p:spPr>
      </p:pic>
      <p:sp>
        <p:nvSpPr>
          <p:cNvPr id="160" name="Shape 160"/>
          <p:cNvSpPr txBox="1"/>
          <p:nvPr/>
        </p:nvSpPr>
        <p:spPr>
          <a:xfrm>
            <a:off x="316025" y="1640750"/>
            <a:ext cx="2339100" cy="50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Under the concept BE ATHENIAN FOR ONE DAY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guests will learn how to make their own Souvlaki, roll it and eat 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400"/>
              <a:buFont typeface="Century Gothic"/>
              <a:buNone/>
            </a:pPr>
            <a:r>
              <a:rPr lang="en-US" sz="1400" b="0" i="0" u="none" strike="noStrike" cap="none">
                <a:solidFill>
                  <a:srgbClr val="FFFFFF"/>
                </a:solidFill>
                <a:latin typeface="Century Gothic"/>
                <a:ea typeface="Century Gothic"/>
                <a:cs typeface="Century Gothic"/>
                <a:sym typeface="Century Gothic"/>
              </a:rPr>
              <a:t>A casual  LUNCH to remember</a:t>
            </a:r>
            <a:endParaRPr sz="1400" b="0" i="0" u="none" strike="noStrike" cap="none">
              <a:solidFill>
                <a:srgbClr val="000000"/>
              </a:solidFill>
              <a:latin typeface="Arial"/>
              <a:ea typeface="Arial"/>
              <a:cs typeface="Arial"/>
              <a:sym typeface="Arial"/>
            </a:endParaRPr>
          </a:p>
        </p:txBody>
      </p:sp>
      <p:pic>
        <p:nvPicPr>
          <p:cNvPr id="161" name="Shape 16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1233625"/>
            <a:ext cx="9144000" cy="5108899"/>
          </a:xfrm>
          <a:prstGeom prst="rect">
            <a:avLst/>
          </a:prstGeom>
          <a:noFill/>
          <a:ln>
            <a:noFill/>
          </a:ln>
        </p:spPr>
      </p:pic>
      <p:sp>
        <p:nvSpPr>
          <p:cNvPr id="162" name="Shape 162"/>
          <p:cNvSpPr/>
          <p:nvPr/>
        </p:nvSpPr>
        <p:spPr>
          <a:xfrm>
            <a:off x="0" y="3527175"/>
            <a:ext cx="8824200" cy="6222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Century Gothic"/>
              <a:buNone/>
            </a:pPr>
            <a:r>
              <a:rPr lang="en-US">
                <a:solidFill>
                  <a:srgbClr val="FFFFFF"/>
                </a:solidFill>
                <a:latin typeface="Century Gothic"/>
                <a:ea typeface="Century Gothic"/>
                <a:cs typeface="Century Gothic"/>
                <a:sym typeface="Century Gothic"/>
              </a:rPr>
              <a:t>One of the most traditional and healthier pie you won’t find elsewhere. Be among the few to get know how to make it.</a:t>
            </a:r>
            <a:endParaRPr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p:nvPr/>
        </p:nvSpPr>
        <p:spPr>
          <a:xfrm>
            <a:off x="0" y="0"/>
            <a:ext cx="1403349" cy="6858000"/>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pic>
        <p:nvPicPr>
          <p:cNvPr id="190" name="Google Shape;190;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54100" y="0"/>
            <a:ext cx="6821848" cy="6857999"/>
          </a:xfrm>
          <a:prstGeom prst="rect">
            <a:avLst/>
          </a:prstGeom>
          <a:noFill/>
          <a:ln>
            <a:noFill/>
          </a:ln>
        </p:spPr>
      </p:pic>
      <p:sp>
        <p:nvSpPr>
          <p:cNvPr id="191" name="Google Shape;191;p36"/>
          <p:cNvSpPr/>
          <p:nvPr/>
        </p:nvSpPr>
        <p:spPr>
          <a:xfrm>
            <a:off x="7740600" y="0"/>
            <a:ext cx="1403398" cy="6858000"/>
          </a:xfrm>
          <a:prstGeom prst="rect">
            <a:avLst/>
          </a:prstGeom>
          <a:solidFill>
            <a:schemeClr val="dk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192" name="Google Shape;192;p36"/>
          <p:cNvSpPr txBox="1"/>
          <p:nvPr/>
        </p:nvSpPr>
        <p:spPr>
          <a:xfrm>
            <a:off x="-9525" y="476250"/>
            <a:ext cx="8856662" cy="865188"/>
          </a:xfrm>
          <a:prstGeom prst="rect">
            <a:avLst/>
          </a:prstGeom>
          <a:solidFill>
            <a:srgbClr val="FF330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lt1"/>
              </a:buClr>
              <a:buSzPts val="700"/>
              <a:buFont typeface="Questrial"/>
              <a:buNone/>
            </a:pPr>
            <a:r>
              <a:rPr lang="en-US" sz="2800" b="0" i="0" u="none" strike="noStrike" cap="none">
                <a:solidFill>
                  <a:schemeClr val="lt1"/>
                </a:solidFill>
                <a:latin typeface="Questrial"/>
                <a:ea typeface="Questrial"/>
                <a:cs typeface="Questrial"/>
                <a:sym typeface="Questrial"/>
              </a:rPr>
              <a:t>A </a:t>
            </a:r>
            <a:r>
              <a:rPr lang="en-US" sz="2800" b="1" i="0" u="none" strike="noStrike" cap="none">
                <a:solidFill>
                  <a:schemeClr val="lt1"/>
                </a:solidFill>
                <a:latin typeface="Questrial"/>
                <a:ea typeface="Questrial"/>
                <a:cs typeface="Questrial"/>
                <a:sym typeface="Questrial"/>
              </a:rPr>
              <a:t>boutique travel </a:t>
            </a:r>
            <a:r>
              <a:rPr lang="en-US" sz="2800" b="0" i="0" u="none" strike="noStrike" cap="none">
                <a:solidFill>
                  <a:schemeClr val="lt1"/>
                </a:solidFill>
                <a:latin typeface="Questrial"/>
                <a:ea typeface="Questrial"/>
                <a:cs typeface="Questrial"/>
                <a:sym typeface="Questrial"/>
              </a:rPr>
              <a:t>management company </a:t>
            </a:r>
            <a:endParaRPr/>
          </a:p>
          <a:p>
            <a:pPr marL="0" marR="0" lvl="0" indent="0" algn="r" rtl="0">
              <a:lnSpc>
                <a:spcPct val="100000"/>
              </a:lnSpc>
              <a:spcBef>
                <a:spcPts val="0"/>
              </a:spcBef>
              <a:spcAft>
                <a:spcPts val="0"/>
              </a:spcAft>
              <a:buClr>
                <a:schemeClr val="lt1"/>
              </a:buClr>
              <a:buSzPts val="700"/>
              <a:buFont typeface="Questrial"/>
              <a:buNone/>
            </a:pPr>
            <a:r>
              <a:rPr lang="en-US" sz="2800" b="0" i="0" u="none" strike="noStrike" cap="none">
                <a:solidFill>
                  <a:schemeClr val="lt1"/>
                </a:solidFill>
                <a:latin typeface="Questrial"/>
                <a:ea typeface="Questrial"/>
                <a:cs typeface="Questrial"/>
                <a:sym typeface="Questrial"/>
              </a:rPr>
              <a:t>with expertise in </a:t>
            </a:r>
            <a:r>
              <a:rPr lang="en-US" sz="2800" b="1" i="0" u="none" strike="noStrike" cap="none">
                <a:solidFill>
                  <a:schemeClr val="lt1"/>
                </a:solidFill>
                <a:latin typeface="Questrial"/>
                <a:ea typeface="Questrial"/>
                <a:cs typeface="Questrial"/>
                <a:sym typeface="Questrial"/>
              </a:rPr>
              <a:t>smart</a:t>
            </a:r>
            <a:r>
              <a:rPr lang="en-US" sz="2800" b="0" i="0" u="none" strike="noStrike" cap="none">
                <a:solidFill>
                  <a:schemeClr val="lt1"/>
                </a:solidFill>
                <a:latin typeface="Questrial"/>
                <a:ea typeface="Questrial"/>
                <a:cs typeface="Questrial"/>
                <a:sym typeface="Questrial"/>
              </a:rPr>
              <a:t> </a:t>
            </a:r>
            <a:r>
              <a:rPr lang="en-US" sz="2800" b="1" i="0" u="none" strike="noStrike" cap="none">
                <a:solidFill>
                  <a:schemeClr val="lt1"/>
                </a:solidFill>
                <a:latin typeface="Questrial"/>
                <a:ea typeface="Questrial"/>
                <a:cs typeface="Questrial"/>
                <a:sym typeface="Questrial"/>
              </a:rPr>
              <a:t>luxury</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p:nvPr/>
        </p:nvSpPr>
        <p:spPr>
          <a:xfrm>
            <a:off x="-1" y="221637"/>
            <a:ext cx="7833000" cy="7257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entury Gothic"/>
              <a:buNone/>
            </a:pPr>
            <a:r>
              <a:rPr lang="en-US" sz="3200">
                <a:solidFill>
                  <a:schemeClr val="lt1"/>
                </a:solidFill>
                <a:latin typeface="Century Gothic"/>
                <a:ea typeface="Century Gothic"/>
                <a:cs typeface="Century Gothic"/>
                <a:sym typeface="Century Gothic"/>
              </a:rPr>
              <a:t>RAFTING - ZIP LINE</a:t>
            </a:r>
            <a:endParaRPr sz="1400" b="0" i="0" u="none" strike="noStrike" cap="none">
              <a:solidFill>
                <a:srgbClr val="000000"/>
              </a:solidFill>
              <a:latin typeface="Arial"/>
              <a:ea typeface="Arial"/>
              <a:cs typeface="Arial"/>
              <a:sym typeface="Arial"/>
            </a:endParaRPr>
          </a:p>
        </p:txBody>
      </p:sp>
      <p:pic>
        <p:nvPicPr>
          <p:cNvPr id="178" name="Shape 1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94232"/>
            <a:ext cx="1292700" cy="350700"/>
          </a:xfrm>
          <a:prstGeom prst="rect">
            <a:avLst/>
          </a:prstGeom>
          <a:noFill/>
          <a:ln>
            <a:noFill/>
          </a:ln>
        </p:spPr>
      </p:pic>
      <p:sp>
        <p:nvSpPr>
          <p:cNvPr id="179" name="Shape 179"/>
          <p:cNvSpPr txBox="1"/>
          <p:nvPr/>
        </p:nvSpPr>
        <p:spPr>
          <a:xfrm>
            <a:off x="9266475" y="1395725"/>
            <a:ext cx="1553700" cy="459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Century Gothic"/>
              <a:buNone/>
            </a:pPr>
            <a:endParaRPr sz="1400" b="0" i="0" u="none" strike="noStrike" cap="none">
              <a:solidFill>
                <a:srgbClr val="000000"/>
              </a:solidFill>
              <a:latin typeface="Arial"/>
              <a:ea typeface="Arial"/>
              <a:cs typeface="Arial"/>
              <a:sym typeface="Arial"/>
            </a:endParaRPr>
          </a:p>
        </p:txBody>
      </p:sp>
      <p:pic>
        <p:nvPicPr>
          <p:cNvPr id="180" name="Shape 18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1156075"/>
            <a:ext cx="9144000" cy="5226201"/>
          </a:xfrm>
          <a:prstGeom prst="rect">
            <a:avLst/>
          </a:prstGeom>
          <a:noFill/>
          <a:ln>
            <a:noFill/>
          </a:ln>
        </p:spPr>
      </p:pic>
      <p:sp>
        <p:nvSpPr>
          <p:cNvPr id="181" name="Shape 181"/>
          <p:cNvSpPr/>
          <p:nvPr/>
        </p:nvSpPr>
        <p:spPr>
          <a:xfrm>
            <a:off x="0" y="3527175"/>
            <a:ext cx="8824200" cy="6222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Century Gothic"/>
              <a:buNone/>
            </a:pPr>
            <a:r>
              <a:rPr lang="en-US">
                <a:solidFill>
                  <a:srgbClr val="FFFFFF"/>
                </a:solidFill>
                <a:latin typeface="Century Gothic"/>
                <a:ea typeface="Century Gothic"/>
                <a:cs typeface="Century Gothic"/>
                <a:sym typeface="Century Gothic"/>
              </a:rPr>
              <a:t>Puddle in the clear but sometimes rough waters of one of the most unique rivers with it’s estuary marking the way to the...underworld according to Greek Mythology.</a:t>
            </a:r>
            <a:endParaRPr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1" y="221637"/>
            <a:ext cx="7833000" cy="7257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entury Gothic"/>
              <a:buNone/>
            </a:pPr>
            <a:r>
              <a:rPr lang="en-US" sz="3200">
                <a:solidFill>
                  <a:schemeClr val="lt1"/>
                </a:solidFill>
                <a:latin typeface="Century Gothic"/>
                <a:ea typeface="Century Gothic"/>
                <a:cs typeface="Century Gothic"/>
                <a:sym typeface="Century Gothic"/>
              </a:rPr>
              <a:t>TUBING SLIDE</a:t>
            </a:r>
            <a:endParaRPr sz="1400" b="0" i="0" u="none" strike="noStrike" cap="none">
              <a:solidFill>
                <a:srgbClr val="000000"/>
              </a:solidFill>
              <a:latin typeface="Arial"/>
              <a:ea typeface="Arial"/>
              <a:cs typeface="Arial"/>
              <a:sym typeface="Arial"/>
            </a:endParaRPr>
          </a:p>
        </p:txBody>
      </p:sp>
      <p:pic>
        <p:nvPicPr>
          <p:cNvPr id="187" name="Shape 1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94232"/>
            <a:ext cx="1292700" cy="350700"/>
          </a:xfrm>
          <a:prstGeom prst="rect">
            <a:avLst/>
          </a:prstGeom>
          <a:noFill/>
          <a:ln>
            <a:noFill/>
          </a:ln>
        </p:spPr>
      </p:pic>
      <p:sp>
        <p:nvSpPr>
          <p:cNvPr id="188" name="Shape 188"/>
          <p:cNvSpPr txBox="1"/>
          <p:nvPr/>
        </p:nvSpPr>
        <p:spPr>
          <a:xfrm>
            <a:off x="9266475" y="1395725"/>
            <a:ext cx="1553700" cy="459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Century Gothic"/>
              <a:buNone/>
            </a:pPr>
            <a:endParaRPr sz="1400" b="0" i="0" u="none" strike="noStrike" cap="none">
              <a:solidFill>
                <a:srgbClr val="000000"/>
              </a:solidFill>
              <a:latin typeface="Arial"/>
              <a:ea typeface="Arial"/>
              <a:cs typeface="Arial"/>
              <a:sym typeface="Arial"/>
            </a:endParaRPr>
          </a:p>
        </p:txBody>
      </p:sp>
      <p:pic>
        <p:nvPicPr>
          <p:cNvPr id="189" name="Shape 18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1024350"/>
            <a:ext cx="9144000" cy="5387384"/>
          </a:xfrm>
          <a:prstGeom prst="rect">
            <a:avLst/>
          </a:prstGeom>
          <a:noFill/>
          <a:ln>
            <a:noFill/>
          </a:ln>
        </p:spPr>
      </p:pic>
      <p:sp>
        <p:nvSpPr>
          <p:cNvPr id="190" name="Shape 190"/>
          <p:cNvSpPr/>
          <p:nvPr/>
        </p:nvSpPr>
        <p:spPr>
          <a:xfrm>
            <a:off x="0" y="3527175"/>
            <a:ext cx="8824200" cy="6222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Century Gothic"/>
              <a:buNone/>
            </a:pPr>
            <a:r>
              <a:rPr lang="en-US">
                <a:solidFill>
                  <a:srgbClr val="FFFFFF"/>
                </a:solidFill>
                <a:latin typeface="Century Gothic"/>
                <a:ea typeface="Century Gothic"/>
                <a:cs typeface="Century Gothic"/>
                <a:sym typeface="Century Gothic"/>
              </a:rPr>
              <a:t>Before starting the Puddle in the clear but sometimes rough waters of one of the most unique rivers with it’s estuary marking the way to the...underworld according to Greek Mythology.</a:t>
            </a:r>
            <a:endParaRPr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p:nvPr/>
        </p:nvSpPr>
        <p:spPr>
          <a:xfrm>
            <a:off x="-1" y="221637"/>
            <a:ext cx="7833000" cy="7257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entury Gothic"/>
              <a:buNone/>
            </a:pPr>
            <a:r>
              <a:rPr lang="en-US" sz="3200">
                <a:solidFill>
                  <a:schemeClr val="lt1"/>
                </a:solidFill>
                <a:latin typeface="Century Gothic"/>
                <a:ea typeface="Century Gothic"/>
                <a:cs typeface="Century Gothic"/>
                <a:sym typeface="Century Gothic"/>
              </a:rPr>
              <a:t>SURVIVOR GAME</a:t>
            </a:r>
            <a:endParaRPr sz="1400" b="0" i="0" u="none" strike="noStrike" cap="none">
              <a:solidFill>
                <a:srgbClr val="000000"/>
              </a:solidFill>
              <a:latin typeface="Arial"/>
              <a:ea typeface="Arial"/>
              <a:cs typeface="Arial"/>
              <a:sym typeface="Arial"/>
            </a:endParaRPr>
          </a:p>
        </p:txBody>
      </p:sp>
      <p:pic>
        <p:nvPicPr>
          <p:cNvPr id="196" name="Shape 19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94232"/>
            <a:ext cx="1292700" cy="350700"/>
          </a:xfrm>
          <a:prstGeom prst="rect">
            <a:avLst/>
          </a:prstGeom>
          <a:noFill/>
          <a:ln>
            <a:noFill/>
          </a:ln>
        </p:spPr>
      </p:pic>
      <p:sp>
        <p:nvSpPr>
          <p:cNvPr id="197" name="Shape 197"/>
          <p:cNvSpPr txBox="1"/>
          <p:nvPr/>
        </p:nvSpPr>
        <p:spPr>
          <a:xfrm>
            <a:off x="9266475" y="1395725"/>
            <a:ext cx="1553700" cy="459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Century Gothic"/>
              <a:buNone/>
            </a:pPr>
            <a:endParaRPr sz="1400" b="0" i="0" u="none" strike="noStrike" cap="none">
              <a:solidFill>
                <a:srgbClr val="000000"/>
              </a:solidFill>
              <a:latin typeface="Arial"/>
              <a:ea typeface="Arial"/>
              <a:cs typeface="Arial"/>
              <a:sym typeface="Arial"/>
            </a:endParaRPr>
          </a:p>
        </p:txBody>
      </p:sp>
      <p:pic>
        <p:nvPicPr>
          <p:cNvPr id="198" name="Shape 19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1124900"/>
            <a:ext cx="9144000" cy="5280525"/>
          </a:xfrm>
          <a:prstGeom prst="rect">
            <a:avLst/>
          </a:prstGeom>
          <a:noFill/>
          <a:ln>
            <a:noFill/>
          </a:ln>
        </p:spPr>
      </p:pic>
      <p:sp>
        <p:nvSpPr>
          <p:cNvPr id="199" name="Shape 199"/>
          <p:cNvSpPr/>
          <p:nvPr/>
        </p:nvSpPr>
        <p:spPr>
          <a:xfrm>
            <a:off x="2737800" y="4325925"/>
            <a:ext cx="6406200" cy="6039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Century Gothic"/>
              <a:buNone/>
            </a:pPr>
            <a:r>
              <a:rPr lang="en-US">
                <a:solidFill>
                  <a:srgbClr val="FFFFFF"/>
                </a:solidFill>
                <a:latin typeface="Century Gothic"/>
                <a:ea typeface="Century Gothic"/>
                <a:cs typeface="Century Gothic"/>
                <a:sym typeface="Century Gothic"/>
              </a:rPr>
              <a:t>Try the Real Survivor quest. Tracking your way to the beach and finding your food for your team it’s not going to be an easy think. You have to try very hard.</a:t>
            </a:r>
            <a:endParaRPr>
              <a:solidFill>
                <a:srgbClr val="FFFFFF"/>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Shape 2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94232"/>
            <a:ext cx="1292700" cy="350700"/>
          </a:xfrm>
          <a:prstGeom prst="rect">
            <a:avLst/>
          </a:prstGeom>
          <a:noFill/>
          <a:ln>
            <a:noFill/>
          </a:ln>
        </p:spPr>
      </p:pic>
      <p:sp>
        <p:nvSpPr>
          <p:cNvPr id="278" name="Shape 278"/>
          <p:cNvSpPr/>
          <p:nvPr/>
        </p:nvSpPr>
        <p:spPr>
          <a:xfrm>
            <a:off x="0" y="221637"/>
            <a:ext cx="4859400" cy="6462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entury Gothic"/>
              <a:buNone/>
            </a:pPr>
            <a:r>
              <a:rPr lang="en-US" sz="3200">
                <a:solidFill>
                  <a:schemeClr val="lt1"/>
                </a:solidFill>
                <a:latin typeface="Century Gothic"/>
                <a:ea typeface="Century Gothic"/>
                <a:cs typeface="Century Gothic"/>
                <a:sym typeface="Century Gothic"/>
              </a:rPr>
              <a:t>REGATTA</a:t>
            </a:r>
            <a:endParaRPr sz="1400" b="0" i="0" u="none" strike="noStrike" cap="none">
              <a:solidFill>
                <a:srgbClr val="000000"/>
              </a:solidFill>
              <a:latin typeface="Arial"/>
              <a:ea typeface="Arial"/>
              <a:cs typeface="Arial"/>
              <a:sym typeface="Arial"/>
            </a:endParaRPr>
          </a:p>
        </p:txBody>
      </p:sp>
      <p:pic>
        <p:nvPicPr>
          <p:cNvPr id="279" name="Shape 279" descr="beach1.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92300" y="3098025"/>
            <a:ext cx="4467325" cy="3302775"/>
          </a:xfrm>
          <a:prstGeom prst="rect">
            <a:avLst/>
          </a:prstGeom>
          <a:noFill/>
          <a:ln>
            <a:noFill/>
          </a:ln>
        </p:spPr>
      </p:pic>
      <p:pic>
        <p:nvPicPr>
          <p:cNvPr id="280" name="Shape 280" descr="cat4.jpg"/>
          <p:cNvPicPr preferRelativeResize="0"/>
          <p:nvPr/>
        </p:nvPicPr>
        <p:blipFill rotWithShape="1">
          <a:blip r:embed="rId5">
            <a:alphaModFix/>
          </a:blip>
          <a:srcRect/>
          <a:stretch/>
        </p:blipFill>
        <p:spPr>
          <a:xfrm>
            <a:off x="4592300" y="1007275"/>
            <a:ext cx="4467325" cy="2090750"/>
          </a:xfrm>
          <a:prstGeom prst="rect">
            <a:avLst/>
          </a:prstGeom>
          <a:noFill/>
          <a:ln>
            <a:noFill/>
          </a:ln>
        </p:spPr>
      </p:pic>
      <p:pic>
        <p:nvPicPr>
          <p:cNvPr id="281" name="Shape 281" descr="cat3.jpg"/>
          <p:cNvPicPr preferRelativeResize="0"/>
          <p:nvPr/>
        </p:nvPicPr>
        <p:blipFill rotWithShape="1">
          <a:blip r:embed="rId6">
            <a:alphaModFix/>
          </a:blip>
          <a:srcRect/>
          <a:stretch/>
        </p:blipFill>
        <p:spPr>
          <a:xfrm>
            <a:off x="0" y="1007275"/>
            <a:ext cx="4592300" cy="5393525"/>
          </a:xfrm>
          <a:prstGeom prst="rect">
            <a:avLst/>
          </a:prstGeom>
          <a:noFill/>
          <a:ln>
            <a:noFill/>
          </a:ln>
        </p:spPr>
      </p:pic>
      <p:sp>
        <p:nvSpPr>
          <p:cNvPr id="282" name="Shape 282"/>
          <p:cNvSpPr/>
          <p:nvPr/>
        </p:nvSpPr>
        <p:spPr>
          <a:xfrm>
            <a:off x="2850075" y="2997750"/>
            <a:ext cx="6209700" cy="8274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Century Gothic"/>
              <a:buNone/>
            </a:pPr>
            <a:r>
              <a:rPr lang="en-US">
                <a:solidFill>
                  <a:srgbClr val="FFFFFF"/>
                </a:solidFill>
                <a:latin typeface="Century Gothic"/>
                <a:ea typeface="Century Gothic"/>
                <a:cs typeface="Century Gothic"/>
                <a:sym typeface="Century Gothic"/>
              </a:rPr>
              <a:t>Let the wind blow to help you sail through the clear crystal waters of the Greek Sea. A one of a kind sail rally that will not only increase the levels of adrenaline but will also give you the chance to get to know all the secrets of unique islands of Paros, Naxos &amp; Mykonos.  </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Shape 29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00542" y="1272994"/>
            <a:ext cx="3133360" cy="4627732"/>
          </a:xfrm>
          <a:prstGeom prst="rect">
            <a:avLst/>
          </a:prstGeom>
          <a:noFill/>
          <a:ln>
            <a:noFill/>
          </a:ln>
        </p:spPr>
      </p:pic>
      <p:pic>
        <p:nvPicPr>
          <p:cNvPr id="299" name="Shape 29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272604"/>
            <a:ext cx="3036056" cy="4628133"/>
          </a:xfrm>
          <a:prstGeom prst="rect">
            <a:avLst/>
          </a:prstGeom>
          <a:noFill/>
          <a:ln>
            <a:noFill/>
          </a:ln>
        </p:spPr>
      </p:pic>
      <p:pic>
        <p:nvPicPr>
          <p:cNvPr id="300" name="Shape 30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24396" y="1272994"/>
            <a:ext cx="3019600" cy="4628134"/>
          </a:xfrm>
          <a:prstGeom prst="rect">
            <a:avLst/>
          </a:prstGeom>
          <a:noFill/>
          <a:ln>
            <a:noFill/>
          </a:ln>
        </p:spPr>
      </p:pic>
      <p:sp>
        <p:nvSpPr>
          <p:cNvPr id="301" name="Shape 301"/>
          <p:cNvSpPr/>
          <p:nvPr/>
        </p:nvSpPr>
        <p:spPr>
          <a:xfrm>
            <a:off x="0" y="221625"/>
            <a:ext cx="6577200" cy="6462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800"/>
              <a:buFont typeface="Questrial"/>
              <a:buNone/>
            </a:pPr>
            <a:r>
              <a:rPr lang="en-US" sz="3200" i="0" u="none" strike="noStrike" cap="none">
                <a:solidFill>
                  <a:srgbClr val="FFFFFF"/>
                </a:solidFill>
                <a:latin typeface="Century Gothic"/>
                <a:ea typeface="Century Gothic"/>
                <a:cs typeface="Century Gothic"/>
                <a:sym typeface="Century Gothic"/>
              </a:rPr>
              <a:t>HERE IS HOW </a:t>
            </a:r>
            <a:r>
              <a:rPr lang="en-US" sz="3200" i="0" u="none" strike="noStrike" cap="none">
                <a:solidFill>
                  <a:schemeClr val="lt1"/>
                </a:solidFill>
                <a:latin typeface="Century Gothic"/>
                <a:ea typeface="Century Gothic"/>
                <a:cs typeface="Century Gothic"/>
                <a:sym typeface="Century Gothic"/>
              </a:rPr>
              <a:t>you benefit</a:t>
            </a:r>
            <a:endParaRPr sz="3200" i="0" u="none" strike="noStrike" cap="none">
              <a:solidFill>
                <a:srgbClr val="000000"/>
              </a:solidFill>
              <a:latin typeface="Century Gothic"/>
              <a:ea typeface="Century Gothic"/>
              <a:cs typeface="Century Gothic"/>
              <a:sym typeface="Century Gothic"/>
            </a:endParaRPr>
          </a:p>
        </p:txBody>
      </p:sp>
      <p:sp>
        <p:nvSpPr>
          <p:cNvPr id="302" name="Shape 302"/>
          <p:cNvSpPr txBox="1"/>
          <p:nvPr/>
        </p:nvSpPr>
        <p:spPr>
          <a:xfrm>
            <a:off x="-9548" y="1400170"/>
            <a:ext cx="2016124" cy="519112"/>
          </a:xfrm>
          <a:prstGeom prst="rect">
            <a:avLst/>
          </a:prstGeom>
          <a:solidFill>
            <a:srgbClr val="FF3300"/>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800"/>
              <a:buFont typeface="Questrial"/>
              <a:buNone/>
            </a:pPr>
            <a:r>
              <a:rPr lang="en-US" sz="2800" b="0" i="0" u="none" strike="noStrike" cap="none">
                <a:solidFill>
                  <a:schemeClr val="lt1"/>
                </a:solidFill>
                <a:latin typeface="Questrial"/>
                <a:ea typeface="Questrial"/>
                <a:cs typeface="Questrial"/>
                <a:sym typeface="Questrial"/>
              </a:rPr>
              <a:t>BETTER</a:t>
            </a:r>
            <a:endParaRPr sz="1400" b="0" i="0" u="none" strike="noStrike" cap="none">
              <a:solidFill>
                <a:srgbClr val="000000"/>
              </a:solidFill>
              <a:latin typeface="Arial"/>
              <a:ea typeface="Arial"/>
              <a:cs typeface="Arial"/>
              <a:sym typeface="Arial"/>
            </a:endParaRPr>
          </a:p>
        </p:txBody>
      </p:sp>
      <p:sp>
        <p:nvSpPr>
          <p:cNvPr id="303" name="Shape 303"/>
          <p:cNvSpPr txBox="1"/>
          <p:nvPr/>
        </p:nvSpPr>
        <p:spPr>
          <a:xfrm>
            <a:off x="2006575" y="1411283"/>
            <a:ext cx="2555875" cy="5191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Questrial"/>
              <a:buNone/>
            </a:pPr>
            <a:r>
              <a:rPr lang="en-US" sz="2800" b="0" i="0" u="none" strike="noStrike" cap="none">
                <a:solidFill>
                  <a:srgbClr val="000000"/>
                </a:solidFill>
                <a:latin typeface="Questrial"/>
                <a:ea typeface="Questrial"/>
                <a:cs typeface="Questrial"/>
                <a:sym typeface="Questrial"/>
              </a:rPr>
              <a:t>PLANNING</a:t>
            </a:r>
            <a:endParaRPr sz="1400" b="0" i="0" u="none" strike="noStrike" cap="none">
              <a:solidFill>
                <a:srgbClr val="000000"/>
              </a:solidFill>
              <a:latin typeface="Arial"/>
              <a:ea typeface="Arial"/>
              <a:cs typeface="Arial"/>
              <a:sym typeface="Arial"/>
            </a:endParaRPr>
          </a:p>
        </p:txBody>
      </p:sp>
      <p:sp>
        <p:nvSpPr>
          <p:cNvPr id="304" name="Shape 304"/>
          <p:cNvSpPr txBox="1"/>
          <p:nvPr/>
        </p:nvSpPr>
        <p:spPr>
          <a:xfrm>
            <a:off x="2276471" y="3449669"/>
            <a:ext cx="2016124" cy="519112"/>
          </a:xfrm>
          <a:prstGeom prst="rect">
            <a:avLst/>
          </a:prstGeom>
          <a:solidFill>
            <a:srgbClr val="FF3300"/>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800"/>
              <a:buFont typeface="Questrial"/>
              <a:buNone/>
            </a:pPr>
            <a:r>
              <a:rPr lang="en-US" sz="2800" b="0" i="0" u="none" strike="noStrike" cap="none">
                <a:solidFill>
                  <a:schemeClr val="lt1"/>
                </a:solidFill>
                <a:latin typeface="Questrial"/>
                <a:ea typeface="Questrial"/>
                <a:cs typeface="Questrial"/>
                <a:sym typeface="Questrial"/>
              </a:rPr>
              <a:t>BETTER</a:t>
            </a:r>
            <a:endParaRPr sz="1400" b="0" i="0" u="none" strike="noStrike" cap="none">
              <a:solidFill>
                <a:srgbClr val="000000"/>
              </a:solidFill>
              <a:latin typeface="Arial"/>
              <a:ea typeface="Arial"/>
              <a:cs typeface="Arial"/>
              <a:sym typeface="Arial"/>
            </a:endParaRPr>
          </a:p>
        </p:txBody>
      </p:sp>
      <p:sp>
        <p:nvSpPr>
          <p:cNvPr id="305" name="Shape 305"/>
          <p:cNvSpPr txBox="1"/>
          <p:nvPr/>
        </p:nvSpPr>
        <p:spPr>
          <a:xfrm>
            <a:off x="4292596" y="3456019"/>
            <a:ext cx="2555875" cy="5191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Questrial"/>
              <a:buNone/>
            </a:pPr>
            <a:r>
              <a:rPr lang="en-US" sz="2800" b="0" i="0" u="none" strike="noStrike" cap="none">
                <a:solidFill>
                  <a:srgbClr val="000000"/>
                </a:solidFill>
                <a:latin typeface="Questrial"/>
                <a:ea typeface="Questrial"/>
                <a:cs typeface="Questrial"/>
                <a:sym typeface="Questrial"/>
              </a:rPr>
              <a:t>VALUE</a:t>
            </a:r>
            <a:endParaRPr sz="1400" b="0" i="0" u="none" strike="noStrike" cap="none">
              <a:solidFill>
                <a:srgbClr val="000000"/>
              </a:solidFill>
              <a:latin typeface="Arial"/>
              <a:ea typeface="Arial"/>
              <a:cs typeface="Arial"/>
              <a:sym typeface="Arial"/>
            </a:endParaRPr>
          </a:p>
        </p:txBody>
      </p:sp>
      <p:sp>
        <p:nvSpPr>
          <p:cNvPr id="306" name="Shape 306"/>
          <p:cNvSpPr txBox="1"/>
          <p:nvPr/>
        </p:nvSpPr>
        <p:spPr>
          <a:xfrm>
            <a:off x="4561105" y="5169769"/>
            <a:ext cx="2016124" cy="519112"/>
          </a:xfrm>
          <a:prstGeom prst="rect">
            <a:avLst/>
          </a:prstGeom>
          <a:solidFill>
            <a:srgbClr val="FF3300"/>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800"/>
              <a:buFont typeface="Questrial"/>
              <a:buNone/>
            </a:pPr>
            <a:r>
              <a:rPr lang="en-US" sz="2800" b="0" i="0" u="none" strike="noStrike" cap="none">
                <a:solidFill>
                  <a:schemeClr val="lt1"/>
                </a:solidFill>
                <a:latin typeface="Questrial"/>
                <a:ea typeface="Questrial"/>
                <a:cs typeface="Questrial"/>
                <a:sym typeface="Questrial"/>
              </a:rPr>
              <a:t>BETTER</a:t>
            </a:r>
            <a:endParaRPr sz="1400" b="0" i="0" u="none" strike="noStrike" cap="none">
              <a:solidFill>
                <a:srgbClr val="000000"/>
              </a:solidFill>
              <a:latin typeface="Arial"/>
              <a:ea typeface="Arial"/>
              <a:cs typeface="Arial"/>
              <a:sym typeface="Arial"/>
            </a:endParaRPr>
          </a:p>
        </p:txBody>
      </p:sp>
      <p:sp>
        <p:nvSpPr>
          <p:cNvPr id="307" name="Shape 307"/>
          <p:cNvSpPr txBox="1"/>
          <p:nvPr/>
        </p:nvSpPr>
        <p:spPr>
          <a:xfrm>
            <a:off x="6577231" y="5176119"/>
            <a:ext cx="2555875" cy="5191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Questrial"/>
              <a:buNone/>
            </a:pPr>
            <a:r>
              <a:rPr lang="en-US" sz="2800" b="0" i="0" u="none" strike="noStrike" cap="none">
                <a:solidFill>
                  <a:srgbClr val="000000"/>
                </a:solidFill>
                <a:latin typeface="Questrial"/>
                <a:ea typeface="Questrial"/>
                <a:cs typeface="Questrial"/>
                <a:sym typeface="Questrial"/>
              </a:rPr>
              <a:t>EXPERIENCE</a:t>
            </a:r>
            <a:endParaRPr sz="1400" b="0" i="0" u="none" strike="noStrike" cap="none">
              <a:solidFill>
                <a:srgbClr val="000000"/>
              </a:solidFill>
              <a:latin typeface="Arial"/>
              <a:ea typeface="Arial"/>
              <a:cs typeface="Arial"/>
              <a:sym typeface="Arial"/>
            </a:endParaRPr>
          </a:p>
        </p:txBody>
      </p:sp>
      <p:pic>
        <p:nvPicPr>
          <p:cNvPr id="308" name="Shape 30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6494232"/>
            <a:ext cx="1292717" cy="350568"/>
          </a:xfrm>
          <a:prstGeom prst="rect">
            <a:avLst/>
          </a:prstGeom>
          <a:noFill/>
          <a:ln>
            <a:noFill/>
          </a:ln>
        </p:spPr>
      </p:pic>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00338" y="561975"/>
            <a:ext cx="3671885" cy="995363"/>
          </a:xfrm>
          <a:prstGeom prst="rect">
            <a:avLst/>
          </a:prstGeom>
          <a:noFill/>
          <a:ln>
            <a:noFill/>
          </a:ln>
        </p:spPr>
      </p:pic>
      <p:pic>
        <p:nvPicPr>
          <p:cNvPr id="315" name="Shape 3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681163"/>
            <a:ext cx="9144000" cy="3908424"/>
          </a:xfrm>
          <a:prstGeom prst="rect">
            <a:avLst/>
          </a:prstGeom>
          <a:noFill/>
          <a:ln>
            <a:noFill/>
          </a:ln>
        </p:spPr>
      </p:pic>
      <p:sp>
        <p:nvSpPr>
          <p:cNvPr id="316" name="Shape 316"/>
          <p:cNvSpPr/>
          <p:nvPr/>
        </p:nvSpPr>
        <p:spPr>
          <a:xfrm>
            <a:off x="4932362" y="5373687"/>
            <a:ext cx="4067175" cy="646112"/>
          </a:xfrm>
          <a:prstGeom prst="rect">
            <a:avLst/>
          </a:prstGeom>
          <a:solidFill>
            <a:srgbClr val="FF3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Questrial"/>
              <a:buNone/>
            </a:pPr>
            <a:r>
              <a:rPr lang="en-US" sz="3200" i="0" u="none" strike="noStrike" cap="none">
                <a:solidFill>
                  <a:srgbClr val="FFFFFF"/>
                </a:solidFill>
                <a:latin typeface="Century Gothic"/>
                <a:ea typeface="Century Gothic"/>
                <a:cs typeface="Century Gothic"/>
                <a:sym typeface="Century Gothic"/>
              </a:rPr>
              <a:t>BOUTIQUE TRAVEL</a:t>
            </a:r>
            <a:endParaRPr sz="1400" i="0" u="none" strike="noStrike" cap="none">
              <a:solidFill>
                <a:srgbClr val="000000"/>
              </a:solidFill>
              <a:latin typeface="Century Gothic"/>
              <a:ea typeface="Century Gothic"/>
              <a:cs typeface="Century Gothic"/>
              <a:sym typeface="Century Gothic"/>
            </a:endParaRPr>
          </a:p>
        </p:txBody>
      </p:sp>
      <p:sp>
        <p:nvSpPr>
          <p:cNvPr id="317" name="Shape 317"/>
          <p:cNvSpPr/>
          <p:nvPr/>
        </p:nvSpPr>
        <p:spPr>
          <a:xfrm>
            <a:off x="0" y="4419600"/>
            <a:ext cx="6732587" cy="646112"/>
          </a:xfrm>
          <a:prstGeom prst="rect">
            <a:avLst/>
          </a:prstGeom>
          <a:solidFill>
            <a:schemeClr val="dk1">
              <a:alpha val="67058"/>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chitects Daughter"/>
              <a:buNone/>
            </a:pPr>
            <a:r>
              <a:rPr lang="en-US" sz="1800" b="1" i="0" u="none" strike="noStrike" cap="none">
                <a:solidFill>
                  <a:schemeClr val="lt1"/>
                </a:solidFill>
                <a:latin typeface="Architects Daughter"/>
                <a:ea typeface="Architects Daughter"/>
                <a:cs typeface="Architects Daughter"/>
                <a:sym typeface="Architects Daughter"/>
              </a:rPr>
              <a:t>“</a:t>
            </a:r>
            <a:r>
              <a:rPr lang="en-US" sz="1800" b="0" i="0" u="none" strike="noStrike" cap="none">
                <a:solidFill>
                  <a:schemeClr val="lt1"/>
                </a:solidFill>
                <a:latin typeface="Architects Daughter"/>
                <a:ea typeface="Architects Daughter"/>
                <a:cs typeface="Architects Daughter"/>
                <a:sym typeface="Architects Daughter"/>
              </a:rPr>
              <a:t>We listen to our customers, we go far to understand what they need and then we provide it to them.”</a:t>
            </a:r>
            <a:endParaRPr sz="1400" b="0" i="0" u="none" strike="noStrike" cap="none">
              <a:solidFill>
                <a:srgbClr val="000000"/>
              </a:solidFill>
              <a:latin typeface="Arial"/>
              <a:ea typeface="Arial"/>
              <a:cs typeface="Arial"/>
              <a:sym typeface="Arial"/>
            </a:endParaRPr>
          </a:p>
        </p:txBody>
      </p:sp>
      <p:pic>
        <p:nvPicPr>
          <p:cNvPr id="318" name="Shape 3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6494232"/>
            <a:ext cx="1292717" cy="350568"/>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p:nvPr/>
        </p:nvSpPr>
        <p:spPr>
          <a:xfrm>
            <a:off x="0" y="0"/>
            <a:ext cx="2411413"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99" name="Google Shape;199;p37"/>
          <p:cNvSpPr/>
          <p:nvPr/>
        </p:nvSpPr>
        <p:spPr>
          <a:xfrm>
            <a:off x="-9525" y="342900"/>
            <a:ext cx="2193925" cy="431798"/>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200" name="Google Shape;200;p37"/>
          <p:cNvSpPr/>
          <p:nvPr/>
        </p:nvSpPr>
        <p:spPr>
          <a:xfrm>
            <a:off x="-1588" y="271462"/>
            <a:ext cx="223202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700"/>
              <a:buFont typeface="Questrial"/>
              <a:buNone/>
            </a:pPr>
            <a:r>
              <a:rPr lang="en-US" sz="2800" b="1" i="0" u="none" strike="noStrike" cap="none">
                <a:solidFill>
                  <a:srgbClr val="FFFFFF"/>
                </a:solidFill>
                <a:latin typeface="Questrial"/>
                <a:ea typeface="Questrial"/>
                <a:cs typeface="Questrial"/>
                <a:sym typeface="Questrial"/>
              </a:rPr>
              <a:t>Explore. </a:t>
            </a:r>
            <a:endParaRPr/>
          </a:p>
        </p:txBody>
      </p:sp>
      <p:pic>
        <p:nvPicPr>
          <p:cNvPr id="201" name="Google Shape;201;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1088" y="0"/>
            <a:ext cx="6792911" cy="6858000"/>
          </a:xfrm>
          <a:prstGeom prst="rect">
            <a:avLst/>
          </a:prstGeom>
          <a:noFill/>
          <a:ln>
            <a:noFill/>
          </a:ln>
        </p:spPr>
      </p:pic>
      <p:sp>
        <p:nvSpPr>
          <p:cNvPr id="202" name="Google Shape;202;p37"/>
          <p:cNvSpPr/>
          <p:nvPr/>
        </p:nvSpPr>
        <p:spPr>
          <a:xfrm>
            <a:off x="-9525" y="865187"/>
            <a:ext cx="2193925" cy="431798"/>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203" name="Google Shape;203;p37"/>
          <p:cNvSpPr/>
          <p:nvPr/>
        </p:nvSpPr>
        <p:spPr>
          <a:xfrm>
            <a:off x="-9525" y="1384300"/>
            <a:ext cx="2193925" cy="431798"/>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204" name="Google Shape;204;p37"/>
          <p:cNvSpPr/>
          <p:nvPr/>
        </p:nvSpPr>
        <p:spPr>
          <a:xfrm>
            <a:off x="0" y="793750"/>
            <a:ext cx="2232025"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700"/>
              <a:buFont typeface="Questrial"/>
              <a:buNone/>
            </a:pPr>
            <a:r>
              <a:rPr lang="en-US" sz="2800" b="1" i="0" u="none" strike="noStrike" cap="none">
                <a:solidFill>
                  <a:srgbClr val="FFFFFF"/>
                </a:solidFill>
                <a:latin typeface="Questrial"/>
                <a:ea typeface="Questrial"/>
                <a:cs typeface="Questrial"/>
                <a:sym typeface="Questrial"/>
              </a:rPr>
              <a:t>Experience. </a:t>
            </a:r>
            <a:endParaRPr/>
          </a:p>
        </p:txBody>
      </p:sp>
      <p:sp>
        <p:nvSpPr>
          <p:cNvPr id="205" name="Google Shape;205;p37"/>
          <p:cNvSpPr/>
          <p:nvPr/>
        </p:nvSpPr>
        <p:spPr>
          <a:xfrm>
            <a:off x="0" y="1312862"/>
            <a:ext cx="1258888"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700"/>
              <a:buFont typeface="Questrial"/>
              <a:buNone/>
            </a:pPr>
            <a:r>
              <a:rPr lang="en-US" sz="2800" b="1" i="0" u="none" strike="noStrike" cap="none">
                <a:solidFill>
                  <a:srgbClr val="FFFFFF"/>
                </a:solidFill>
                <a:latin typeface="Questrial"/>
                <a:ea typeface="Questrial"/>
                <a:cs typeface="Questrial"/>
                <a:sym typeface="Questrial"/>
              </a:rPr>
              <a:t>Enjoy. </a:t>
            </a:r>
            <a:endParaRPr/>
          </a:p>
        </p:txBody>
      </p:sp>
      <p:sp>
        <p:nvSpPr>
          <p:cNvPr id="206" name="Google Shape;206;p37"/>
          <p:cNvSpPr/>
          <p:nvPr/>
        </p:nvSpPr>
        <p:spPr>
          <a:xfrm>
            <a:off x="179388" y="3806825"/>
            <a:ext cx="2659062" cy="2586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Questrial"/>
              <a:buNone/>
            </a:pPr>
            <a:r>
              <a:rPr lang="en-US" sz="1800" b="0" i="0" u="none" strike="noStrike" cap="none">
                <a:solidFill>
                  <a:schemeClr val="lt1"/>
                </a:solidFill>
                <a:latin typeface="Questrial"/>
                <a:ea typeface="Questrial"/>
                <a:cs typeface="Questrial"/>
                <a:sym typeface="Questrial"/>
              </a:rPr>
              <a:t>Farscape was born from our </a:t>
            </a:r>
            <a:r>
              <a:rPr lang="en-US" sz="1800" b="1" i="0" u="none" strike="noStrike" cap="none">
                <a:solidFill>
                  <a:schemeClr val="lt1"/>
                </a:solidFill>
                <a:latin typeface="Questrial"/>
                <a:ea typeface="Questrial"/>
                <a:cs typeface="Questrial"/>
                <a:sym typeface="Questrial"/>
              </a:rPr>
              <a:t>passion for travelling </a:t>
            </a:r>
            <a:r>
              <a:rPr lang="en-US" sz="1800" b="0" i="0" u="none" strike="noStrike" cap="none">
                <a:solidFill>
                  <a:schemeClr val="lt1"/>
                </a:solidFill>
                <a:latin typeface="Questrial"/>
                <a:ea typeface="Questrial"/>
                <a:cs typeface="Questrial"/>
                <a:sym typeface="Questrial"/>
              </a:rPr>
              <a:t>to explore the world, coupled with our </a:t>
            </a:r>
            <a:r>
              <a:rPr lang="en-US" sz="1800" b="1" i="0" u="none" strike="noStrike" cap="none">
                <a:solidFill>
                  <a:schemeClr val="lt1"/>
                </a:solidFill>
                <a:latin typeface="Questrial"/>
                <a:ea typeface="Questrial"/>
                <a:cs typeface="Questrial"/>
                <a:sym typeface="Questrial"/>
              </a:rPr>
              <a:t>genuine desire for sharing </a:t>
            </a:r>
            <a:r>
              <a:rPr lang="en-US" sz="1800" b="0" i="0" u="none" strike="noStrike" cap="none">
                <a:solidFill>
                  <a:schemeClr val="lt1"/>
                </a:solidFill>
                <a:latin typeface="Questrial"/>
                <a:ea typeface="Questrial"/>
                <a:cs typeface="Questrial"/>
                <a:sym typeface="Questrial"/>
              </a:rPr>
              <a:t>extraordinary experiences with others.</a:t>
            </a:r>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12" name="Google Shape;212;p38"/>
          <p:cNvSpPr txBox="1"/>
          <p:nvPr/>
        </p:nvSpPr>
        <p:spPr>
          <a:xfrm>
            <a:off x="971550" y="6324600"/>
            <a:ext cx="1079499" cy="346074"/>
          </a:xfrm>
          <a:prstGeom prst="rect">
            <a:avLst/>
          </a:prstGeom>
          <a:solidFill>
            <a:srgbClr val="F01302"/>
          </a:solid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chemeClr val="lt1"/>
              </a:solidFill>
              <a:latin typeface="Arial Narrow"/>
              <a:ea typeface="Arial Narrow"/>
              <a:cs typeface="Arial Narrow"/>
              <a:sym typeface="Arial Narrow"/>
            </a:endParaRPr>
          </a:p>
        </p:txBody>
      </p:sp>
      <p:sp>
        <p:nvSpPr>
          <p:cNvPr id="213" name="Google Shape;213;p38"/>
          <p:cNvSpPr/>
          <p:nvPr/>
        </p:nvSpPr>
        <p:spPr>
          <a:xfrm>
            <a:off x="250825" y="260350"/>
            <a:ext cx="4033838" cy="9159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Radley"/>
              <a:buNone/>
            </a:pPr>
            <a:r>
              <a:rPr lang="en-US" sz="1800" b="0" i="0" u="none" strike="noStrike" cap="none">
                <a:solidFill>
                  <a:schemeClr val="lt1"/>
                </a:solidFill>
                <a:latin typeface="Radley"/>
                <a:ea typeface="Radley"/>
                <a:cs typeface="Radley"/>
                <a:sym typeface="Radley"/>
              </a:rPr>
              <a:t>“We want to design trips that matter, concepts that delight and experiences people can’t stop talking about.”</a:t>
            </a:r>
            <a:endParaRPr/>
          </a:p>
        </p:txBody>
      </p:sp>
      <p:sp>
        <p:nvSpPr>
          <p:cNvPr id="214" name="Google Shape;214;p38"/>
          <p:cNvSpPr txBox="1"/>
          <p:nvPr/>
        </p:nvSpPr>
        <p:spPr>
          <a:xfrm>
            <a:off x="7235825" y="6524625"/>
            <a:ext cx="1800225" cy="277811"/>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Clr>
                <a:schemeClr val="lt1"/>
              </a:buClr>
              <a:buSzPts val="225"/>
              <a:buFont typeface="Arial Narrow"/>
              <a:buNone/>
            </a:pPr>
            <a:r>
              <a:rPr lang="en-US" sz="900" b="0" i="0" u="none" strike="noStrike" cap="none">
                <a:solidFill>
                  <a:schemeClr val="lt1"/>
                </a:solidFill>
                <a:latin typeface="Arial Narrow"/>
                <a:ea typeface="Arial Narrow"/>
                <a:cs typeface="Arial Narrow"/>
                <a:sym typeface="Arial Narrow"/>
              </a:rPr>
              <a:t>Joel Robison</a:t>
            </a:r>
            <a:r>
              <a:rPr lang="en-US" sz="1200" b="0" i="0" u="none" strike="noStrike" cap="none">
                <a:solidFill>
                  <a:schemeClr val="lt1"/>
                </a:solidFill>
                <a:latin typeface="Arial Narrow"/>
                <a:ea typeface="Arial Narrow"/>
                <a:cs typeface="Arial Narrow"/>
                <a:sym typeface="Arial Narrow"/>
              </a:rPr>
              <a:t> </a:t>
            </a:r>
            <a:r>
              <a:rPr lang="en-US" sz="1000" b="0" i="0" u="none" strike="noStrike" cap="none">
                <a:solidFill>
                  <a:schemeClr val="lt1"/>
                </a:solidFill>
                <a:latin typeface="Arial Narrow"/>
                <a:ea typeface="Arial Narrow"/>
                <a:cs typeface="Arial Narrow"/>
                <a:sym typeface="Arial Narrow"/>
              </a:rPr>
              <a:t>photography</a:t>
            </a:r>
            <a:endParaRPr/>
          </a:p>
        </p:txBody>
      </p:sp>
      <p:sp>
        <p:nvSpPr>
          <p:cNvPr id="215" name="Google Shape;215;p38"/>
          <p:cNvSpPr/>
          <p:nvPr/>
        </p:nvSpPr>
        <p:spPr>
          <a:xfrm>
            <a:off x="260350" y="1173162"/>
            <a:ext cx="4033838" cy="3365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00"/>
              <a:buFont typeface="Questrial"/>
              <a:buNone/>
            </a:pPr>
            <a:r>
              <a:rPr lang="en-US" sz="1600" b="0" i="0" u="none" strike="noStrike" cap="none">
                <a:solidFill>
                  <a:schemeClr val="lt1"/>
                </a:solidFill>
                <a:latin typeface="Questrial"/>
                <a:ea typeface="Questrial"/>
                <a:cs typeface="Questrial"/>
                <a:sym typeface="Questrial"/>
              </a:rPr>
              <a:t>- Savas KAZANTZIDES</a:t>
            </a:r>
            <a:endParaRPr/>
          </a:p>
        </p:txBody>
      </p:sp>
      <p:sp>
        <p:nvSpPr>
          <p:cNvPr id="216" name="Google Shape;216;p38"/>
          <p:cNvSpPr txBox="1"/>
          <p:nvPr/>
        </p:nvSpPr>
        <p:spPr>
          <a:xfrm>
            <a:off x="107950" y="5876925"/>
            <a:ext cx="1943100" cy="1087437"/>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chemeClr val="lt1"/>
              </a:buClr>
              <a:buSzPts val="700"/>
              <a:buFont typeface="Questrial"/>
              <a:buNone/>
            </a:pPr>
            <a:r>
              <a:rPr lang="en-US" sz="2800" b="1" i="0" u="none" strike="noStrike" cap="none">
                <a:solidFill>
                  <a:schemeClr val="lt1"/>
                </a:solidFill>
                <a:latin typeface="Questrial"/>
                <a:ea typeface="Questrial"/>
                <a:cs typeface="Questrial"/>
                <a:sym typeface="Questrial"/>
              </a:rPr>
              <a:t>OUR DNA</a:t>
            </a:r>
            <a:endParaRPr/>
          </a:p>
          <a:p>
            <a:pPr marL="0" marR="0" lvl="0" indent="0" algn="ctr" rtl="0">
              <a:lnSpc>
                <a:spcPct val="100000"/>
              </a:lnSpc>
              <a:spcBef>
                <a:spcPts val="0"/>
              </a:spcBef>
              <a:spcAft>
                <a:spcPts val="0"/>
              </a:spcAft>
              <a:buClr>
                <a:schemeClr val="lt1"/>
              </a:buClr>
              <a:buSzPts val="450"/>
              <a:buFont typeface="Questrial"/>
              <a:buNone/>
            </a:pPr>
            <a:r>
              <a:rPr lang="en-US" sz="1800" b="0" i="0" u="none" strike="noStrike" cap="none">
                <a:solidFill>
                  <a:schemeClr val="lt1"/>
                </a:solidFill>
                <a:latin typeface="Questrial"/>
                <a:ea typeface="Questrial"/>
                <a:cs typeface="Questrial"/>
                <a:sym typeface="Questrial"/>
              </a:rPr>
              <a:t>[ FEATURES ]</a:t>
            </a:r>
            <a:endParaRPr/>
          </a:p>
          <a:p>
            <a:pPr marL="0" marR="0" lvl="0" indent="0" algn="ctr" rtl="0">
              <a:lnSpc>
                <a:spcPct val="100000"/>
              </a:lnSpc>
              <a:spcBef>
                <a:spcPts val="0"/>
              </a:spcBef>
              <a:spcAft>
                <a:spcPts val="0"/>
              </a:spcAft>
              <a:buClr>
                <a:schemeClr val="dk2"/>
              </a:buClr>
              <a:buSzPts val="2700"/>
              <a:buFont typeface="Calibri"/>
              <a:buNone/>
            </a:pPr>
            <a:endParaRPr sz="2700" b="0" i="0" u="none" strike="noStrike" cap="none">
              <a:solidFill>
                <a:schemeClr val="lt1"/>
              </a:solidFill>
              <a:latin typeface="Questrial"/>
              <a:ea typeface="Questrial"/>
              <a:cs typeface="Questrial"/>
              <a:sym typeface="Quest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836612"/>
            <a:ext cx="9144000" cy="4695824"/>
          </a:xfrm>
          <a:prstGeom prst="rect">
            <a:avLst/>
          </a:prstGeom>
          <a:noFill/>
          <a:ln>
            <a:noFill/>
          </a:ln>
        </p:spPr>
      </p:pic>
      <p:sp>
        <p:nvSpPr>
          <p:cNvPr id="223" name="Google Shape;223;p39"/>
          <p:cNvSpPr/>
          <p:nvPr/>
        </p:nvSpPr>
        <p:spPr>
          <a:xfrm>
            <a:off x="4284662" y="5373687"/>
            <a:ext cx="4859335" cy="646112"/>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700"/>
              <a:buFont typeface="Questrial"/>
              <a:buNone/>
            </a:pPr>
            <a:r>
              <a:rPr lang="en-US" sz="2800" b="0" i="0" u="none" strike="noStrike" cap="none">
                <a:solidFill>
                  <a:srgbClr val="FFFFFF"/>
                </a:solidFill>
                <a:latin typeface="Questrial"/>
                <a:ea typeface="Questrial"/>
                <a:cs typeface="Questrial"/>
                <a:sym typeface="Questrial"/>
              </a:rPr>
              <a:t>HERE IS HOW </a:t>
            </a:r>
            <a:r>
              <a:rPr lang="en-US" sz="3200" b="0" i="0" u="none" strike="noStrike" cap="none">
                <a:solidFill>
                  <a:schemeClr val="lt1"/>
                </a:solidFill>
                <a:latin typeface="Questrial"/>
                <a:ea typeface="Questrial"/>
                <a:cs typeface="Questrial"/>
                <a:sym typeface="Questrial"/>
              </a:rPr>
              <a:t>you benefit</a:t>
            </a:r>
            <a:endParaRPr/>
          </a:p>
        </p:txBody>
      </p:sp>
      <p:sp>
        <p:nvSpPr>
          <p:cNvPr id="224" name="Google Shape;224;p39"/>
          <p:cNvSpPr/>
          <p:nvPr/>
        </p:nvSpPr>
        <p:spPr>
          <a:xfrm>
            <a:off x="5959475" y="808037"/>
            <a:ext cx="144462" cy="71435"/>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00561" cy="6858000"/>
          </a:xfrm>
          <a:prstGeom prst="rect">
            <a:avLst/>
          </a:prstGeom>
          <a:noFill/>
          <a:ln>
            <a:noFill/>
          </a:ln>
        </p:spPr>
      </p:pic>
      <p:sp>
        <p:nvSpPr>
          <p:cNvPr id="231" name="Google Shape;231;p40"/>
          <p:cNvSpPr txBox="1"/>
          <p:nvPr/>
        </p:nvSpPr>
        <p:spPr>
          <a:xfrm>
            <a:off x="0" y="762000"/>
            <a:ext cx="9096374" cy="5638800"/>
          </a:xfrm>
          <a:prstGeom prst="rect">
            <a:avLst/>
          </a:prstGeom>
          <a:noFill/>
          <a:ln>
            <a:noFill/>
          </a:ln>
        </p:spPr>
        <p:txBody>
          <a:bodyPr spcFirstLastPara="1" wrap="square" lIns="91425" tIns="45700" rIns="91425" bIns="45700" anchor="t" anchorCtr="0">
            <a:noAutofit/>
          </a:bodyPr>
          <a:lstStyle/>
          <a:p>
            <a:pPr marL="285722" marR="0" lvl="0" indent="-171422" algn="l" rtl="0">
              <a:lnSpc>
                <a:spcPct val="100000"/>
              </a:lnSpc>
              <a:spcBef>
                <a:spcPts val="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a:p>
            <a:pPr marL="285722" marR="0" lvl="0" indent="-171422" algn="l" rtl="0">
              <a:lnSpc>
                <a:spcPct val="100000"/>
              </a:lnSpc>
              <a:spcBef>
                <a:spcPts val="36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a:p>
            <a:pPr marL="285722" marR="0" lvl="0" indent="-171422" algn="l" rtl="0">
              <a:lnSpc>
                <a:spcPct val="100000"/>
              </a:lnSpc>
              <a:spcBef>
                <a:spcPts val="36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36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a:p>
            <a:pPr marL="285722" marR="0" lvl="0" indent="-171422" algn="ctr" rtl="0">
              <a:lnSpc>
                <a:spcPct val="100000"/>
              </a:lnSpc>
              <a:spcBef>
                <a:spcPts val="36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2" name="Google Shape;232;p40"/>
          <p:cNvSpPr txBox="1"/>
          <p:nvPr/>
        </p:nvSpPr>
        <p:spPr>
          <a:xfrm>
            <a:off x="3581400" y="3698875"/>
            <a:ext cx="5464175" cy="384174"/>
          </a:xfrm>
          <a:prstGeom prst="rect">
            <a:avLst/>
          </a:prstGeom>
          <a:noFill/>
          <a:ln>
            <a:noFill/>
          </a:ln>
        </p:spPr>
        <p:txBody>
          <a:bodyPr spcFirstLastPara="1" wrap="square" lIns="91375" tIns="45675" rIns="91375" bIns="45675" anchor="t" anchorCtr="0">
            <a:noAutofit/>
          </a:bodyPr>
          <a:lstStyle/>
          <a:p>
            <a:pPr marL="0" marR="0" lvl="0" indent="0" algn="r" rtl="0">
              <a:lnSpc>
                <a:spcPct val="100000"/>
              </a:lnSpc>
              <a:spcBef>
                <a:spcPts val="0"/>
              </a:spcBef>
              <a:spcAft>
                <a:spcPts val="0"/>
              </a:spcAft>
              <a:buClr>
                <a:schemeClr val="dk1"/>
              </a:buClr>
              <a:buSzPts val="3000"/>
              <a:buFont typeface="Arial"/>
              <a:buNone/>
            </a:pPr>
            <a:endParaRPr sz="3000" b="1" i="0" u="none" strike="noStrike" cap="none">
              <a:solidFill>
                <a:srgbClr val="FFFFFF"/>
              </a:solidFill>
              <a:latin typeface="Questrial"/>
              <a:ea typeface="Questrial"/>
              <a:cs typeface="Questrial"/>
              <a:sym typeface="Questrial"/>
            </a:endParaRPr>
          </a:p>
        </p:txBody>
      </p:sp>
      <p:sp>
        <p:nvSpPr>
          <p:cNvPr id="233" name="Google Shape;233;p40"/>
          <p:cNvSpPr txBox="1"/>
          <p:nvPr/>
        </p:nvSpPr>
        <p:spPr>
          <a:xfrm>
            <a:off x="1662113" y="6308725"/>
            <a:ext cx="2765425" cy="288925"/>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Clr>
                <a:schemeClr val="lt1"/>
              </a:buClr>
              <a:buSzPts val="300"/>
              <a:buFont typeface="Arial Narrow"/>
              <a:buNone/>
            </a:pPr>
            <a:r>
              <a:rPr lang="en-US" sz="1200" b="0" i="0" u="none" strike="noStrike" cap="none">
                <a:solidFill>
                  <a:schemeClr val="lt1"/>
                </a:solidFill>
                <a:latin typeface="Arial Narrow"/>
                <a:ea typeface="Arial Narrow"/>
                <a:cs typeface="Arial Narrow"/>
                <a:sym typeface="Arial Narrow"/>
              </a:rPr>
              <a:t>Team Planning  &amp; Brainstorming</a:t>
            </a:r>
            <a:endParaRPr/>
          </a:p>
        </p:txBody>
      </p:sp>
      <p:sp>
        <p:nvSpPr>
          <p:cNvPr id="234" name="Google Shape;234;p40"/>
          <p:cNvSpPr txBox="1"/>
          <p:nvPr/>
        </p:nvSpPr>
        <p:spPr>
          <a:xfrm>
            <a:off x="3708400" y="2555875"/>
            <a:ext cx="2016124" cy="519112"/>
          </a:xfrm>
          <a:prstGeom prst="rect">
            <a:avLst/>
          </a:prstGeom>
          <a:solidFill>
            <a:srgbClr val="FF3300"/>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700"/>
              <a:buFont typeface="Questrial"/>
              <a:buNone/>
            </a:pPr>
            <a:r>
              <a:rPr lang="en-US" sz="2800" b="0" i="0" u="none" strike="noStrike" cap="none">
                <a:solidFill>
                  <a:schemeClr val="lt1"/>
                </a:solidFill>
                <a:latin typeface="Questrial"/>
                <a:ea typeface="Questrial"/>
                <a:cs typeface="Questrial"/>
                <a:sym typeface="Questrial"/>
              </a:rPr>
              <a:t>BETTER</a:t>
            </a:r>
            <a:endParaRPr/>
          </a:p>
        </p:txBody>
      </p:sp>
      <p:sp>
        <p:nvSpPr>
          <p:cNvPr id="235" name="Google Shape;235;p40"/>
          <p:cNvSpPr txBox="1"/>
          <p:nvPr/>
        </p:nvSpPr>
        <p:spPr>
          <a:xfrm>
            <a:off x="5724525" y="2535238"/>
            <a:ext cx="2158999" cy="52387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Questrial"/>
              <a:buNone/>
            </a:pPr>
            <a:r>
              <a:rPr lang="en-US" sz="2800" b="0" i="0" u="none" strike="noStrike" cap="none">
                <a:solidFill>
                  <a:srgbClr val="000000"/>
                </a:solidFill>
                <a:latin typeface="Questrial"/>
                <a:ea typeface="Questrial"/>
                <a:cs typeface="Questrial"/>
                <a:sym typeface="Questrial"/>
              </a:rPr>
              <a:t>PLANNING </a:t>
            </a:r>
            <a:endParaRPr/>
          </a:p>
        </p:txBody>
      </p:sp>
      <p:sp>
        <p:nvSpPr>
          <p:cNvPr id="236" name="Google Shape;236;p40"/>
          <p:cNvSpPr/>
          <p:nvPr/>
        </p:nvSpPr>
        <p:spPr>
          <a:xfrm>
            <a:off x="4557712" y="3070225"/>
            <a:ext cx="4572000" cy="1349375"/>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300"/>
              <a:buFont typeface="Questrial"/>
              <a:buNone/>
            </a:pPr>
            <a:r>
              <a:rPr lang="en-US" sz="1200" b="0" i="0" u="none" strike="noStrike" cap="none">
                <a:solidFill>
                  <a:schemeClr val="dk1"/>
                </a:solidFill>
                <a:latin typeface="Questrial"/>
                <a:ea typeface="Questrial"/>
                <a:cs typeface="Questrial"/>
                <a:sym typeface="Questrial"/>
              </a:rPr>
              <a:t>Our unique </a:t>
            </a:r>
            <a:r>
              <a:rPr lang="en-US" sz="1200" b="1" i="0" u="none" strike="noStrike" cap="none">
                <a:solidFill>
                  <a:schemeClr val="dk1"/>
                </a:solidFill>
                <a:latin typeface="Questrial"/>
                <a:ea typeface="Questrial"/>
                <a:cs typeface="Questrial"/>
                <a:sym typeface="Questrial"/>
              </a:rPr>
              <a:t>personal-based approach </a:t>
            </a:r>
            <a:r>
              <a:rPr lang="en-US" sz="1200" b="0" i="0" u="none" strike="noStrike" cap="none">
                <a:solidFill>
                  <a:schemeClr val="dk1"/>
                </a:solidFill>
                <a:latin typeface="Questrial"/>
                <a:ea typeface="Questrial"/>
                <a:cs typeface="Questrial"/>
                <a:sym typeface="Questrial"/>
              </a:rPr>
              <a:t>helps us understand how to better address every one of your wants, needs, hopes, interests and even concerns. </a:t>
            </a:r>
            <a:endParaRPr/>
          </a:p>
          <a:p>
            <a:pPr marL="0" marR="0" lvl="0" indent="0" algn="l" rtl="0">
              <a:lnSpc>
                <a:spcPct val="115000"/>
              </a:lnSpc>
              <a:spcBef>
                <a:spcPts val="0"/>
              </a:spcBef>
              <a:spcAft>
                <a:spcPts val="0"/>
              </a:spcAft>
              <a:buClr>
                <a:schemeClr val="dk1"/>
              </a:buClr>
              <a:buSzPts val="300"/>
              <a:buFont typeface="Questrial"/>
              <a:buNone/>
            </a:pPr>
            <a:r>
              <a:rPr lang="en-US" sz="1200" b="0" i="0" u="none" strike="noStrike" cap="none">
                <a:solidFill>
                  <a:schemeClr val="dk1"/>
                </a:solidFill>
                <a:latin typeface="Questrial"/>
                <a:ea typeface="Questrial"/>
                <a:cs typeface="Questrial"/>
                <a:sym typeface="Questrial"/>
              </a:rPr>
              <a:t>We ask you the questions to extract your needs, understand your wants to </a:t>
            </a:r>
            <a:r>
              <a:rPr lang="en-US" sz="1200" b="1" i="0" u="none" strike="noStrike" cap="none">
                <a:solidFill>
                  <a:schemeClr val="dk1"/>
                </a:solidFill>
                <a:latin typeface="Questrial"/>
                <a:ea typeface="Questrial"/>
                <a:cs typeface="Questrial"/>
                <a:sym typeface="Questrial"/>
              </a:rPr>
              <a:t>tailor the result </a:t>
            </a:r>
            <a:r>
              <a:rPr lang="en-US" sz="1200" b="0" i="0" u="none" strike="noStrike" cap="none">
                <a:solidFill>
                  <a:schemeClr val="dk1"/>
                </a:solidFill>
                <a:latin typeface="Questrial"/>
                <a:ea typeface="Questrial"/>
                <a:cs typeface="Questrial"/>
                <a:sym typeface="Questrial"/>
              </a:rPr>
              <a:t>just for you and your guests.</a:t>
            </a: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41"/>
          <p:cNvPicPr preferRelativeResize="0"/>
          <p:nvPr/>
        </p:nvPicPr>
        <p:blipFill rotWithShape="1">
          <a:blip r:embed="rId3">
            <a:alphaModFix/>
          </a:blip>
          <a:srcRect/>
          <a:stretch/>
        </p:blipFill>
        <p:spPr>
          <a:xfrm>
            <a:off x="4500562" y="0"/>
            <a:ext cx="4643437" cy="6858000"/>
          </a:xfrm>
          <a:prstGeom prst="rect">
            <a:avLst/>
          </a:prstGeom>
          <a:noFill/>
          <a:ln>
            <a:noFill/>
          </a:ln>
        </p:spPr>
      </p:pic>
      <p:sp>
        <p:nvSpPr>
          <p:cNvPr id="243" name="Google Shape;243;p41"/>
          <p:cNvSpPr txBox="1"/>
          <p:nvPr/>
        </p:nvSpPr>
        <p:spPr>
          <a:xfrm>
            <a:off x="0" y="762000"/>
            <a:ext cx="9096374" cy="5638800"/>
          </a:xfrm>
          <a:prstGeom prst="rect">
            <a:avLst/>
          </a:prstGeom>
          <a:noFill/>
          <a:ln>
            <a:noFill/>
          </a:ln>
        </p:spPr>
        <p:txBody>
          <a:bodyPr spcFirstLastPara="1" wrap="square" lIns="91425" tIns="45700" rIns="91425" bIns="45700" anchor="t" anchorCtr="0">
            <a:noAutofit/>
          </a:bodyPr>
          <a:lstStyle/>
          <a:p>
            <a:pPr marL="285722" marR="0" lvl="0" indent="-171422" algn="l" rtl="0">
              <a:lnSpc>
                <a:spcPct val="100000"/>
              </a:lnSpc>
              <a:spcBef>
                <a:spcPts val="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a:p>
            <a:pPr marL="285722" marR="0" lvl="0" indent="-171422" algn="l" rtl="0">
              <a:lnSpc>
                <a:spcPct val="100000"/>
              </a:lnSpc>
              <a:spcBef>
                <a:spcPts val="36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a:p>
            <a:pPr marL="285722" marR="0" lvl="0" indent="-171422" algn="l" rtl="0">
              <a:lnSpc>
                <a:spcPct val="100000"/>
              </a:lnSpc>
              <a:spcBef>
                <a:spcPts val="36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36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a:p>
            <a:pPr marL="285722" marR="0" lvl="0" indent="-171422" algn="ctr" rtl="0">
              <a:lnSpc>
                <a:spcPct val="100000"/>
              </a:lnSpc>
              <a:spcBef>
                <a:spcPts val="36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44" name="Google Shape;244;p41"/>
          <p:cNvSpPr txBox="1"/>
          <p:nvPr/>
        </p:nvSpPr>
        <p:spPr>
          <a:xfrm>
            <a:off x="3581400" y="3698875"/>
            <a:ext cx="5464175" cy="384174"/>
          </a:xfrm>
          <a:prstGeom prst="rect">
            <a:avLst/>
          </a:prstGeom>
          <a:noFill/>
          <a:ln>
            <a:noFill/>
          </a:ln>
        </p:spPr>
        <p:txBody>
          <a:bodyPr spcFirstLastPara="1" wrap="square" lIns="91375" tIns="45675" rIns="91375" bIns="45675" anchor="t" anchorCtr="0">
            <a:noAutofit/>
          </a:bodyPr>
          <a:lstStyle/>
          <a:p>
            <a:pPr marL="0" marR="0" lvl="0" indent="0" algn="r" rtl="0">
              <a:lnSpc>
                <a:spcPct val="100000"/>
              </a:lnSpc>
              <a:spcBef>
                <a:spcPts val="0"/>
              </a:spcBef>
              <a:spcAft>
                <a:spcPts val="0"/>
              </a:spcAft>
              <a:buClr>
                <a:schemeClr val="dk1"/>
              </a:buClr>
              <a:buSzPts val="3000"/>
              <a:buFont typeface="Arial"/>
              <a:buNone/>
            </a:pPr>
            <a:endParaRPr sz="3000" b="1" i="0" u="none" strike="noStrike" cap="none">
              <a:solidFill>
                <a:srgbClr val="FFFFFF"/>
              </a:solidFill>
              <a:latin typeface="Arial Narrow"/>
              <a:ea typeface="Arial Narrow"/>
              <a:cs typeface="Arial Narrow"/>
              <a:sym typeface="Arial Narrow"/>
            </a:endParaRPr>
          </a:p>
        </p:txBody>
      </p:sp>
      <p:sp>
        <p:nvSpPr>
          <p:cNvPr id="245" name="Google Shape;245;p41"/>
          <p:cNvSpPr/>
          <p:nvPr/>
        </p:nvSpPr>
        <p:spPr>
          <a:xfrm>
            <a:off x="34925" y="3141663"/>
            <a:ext cx="4572000" cy="10144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Questrial"/>
              <a:buNone/>
            </a:pPr>
            <a:r>
              <a:rPr lang="en-US" sz="1200" b="0" i="0" u="none" strike="noStrike" cap="none">
                <a:solidFill>
                  <a:schemeClr val="dk1"/>
                </a:solidFill>
                <a:latin typeface="Questrial"/>
                <a:ea typeface="Questrial"/>
                <a:cs typeface="Questrial"/>
                <a:sym typeface="Questrial"/>
              </a:rPr>
              <a:t>Our </a:t>
            </a:r>
            <a:r>
              <a:rPr lang="en-US" sz="1200" b="1" i="0" u="none" strike="noStrike" cap="none">
                <a:solidFill>
                  <a:schemeClr val="dk1"/>
                </a:solidFill>
                <a:latin typeface="Questrial"/>
                <a:ea typeface="Questrial"/>
                <a:cs typeface="Questrial"/>
                <a:sym typeface="Questrial"/>
              </a:rPr>
              <a:t>collective intelligence</a:t>
            </a:r>
            <a:r>
              <a:rPr lang="en-US" sz="1200" b="0" i="0" u="none" strike="noStrike" cap="none">
                <a:solidFill>
                  <a:schemeClr val="dk1"/>
                </a:solidFill>
                <a:latin typeface="Questrial"/>
                <a:ea typeface="Questrial"/>
                <a:cs typeface="Questrial"/>
                <a:sym typeface="Questrial"/>
              </a:rPr>
              <a:t>, extensive travelling, and constant updates on the world’s coolest places, the most talked-about spots, the insiders’  “must-see’s” and the  locals’ “must-do’s” buys you time and costs you less effort to enjoy </a:t>
            </a:r>
            <a:r>
              <a:rPr lang="en-US" sz="1200" b="1" i="0" u="none" strike="noStrike" cap="none">
                <a:solidFill>
                  <a:schemeClr val="dk1"/>
                </a:solidFill>
                <a:latin typeface="Questrial"/>
                <a:ea typeface="Questrial"/>
                <a:cs typeface="Questrial"/>
                <a:sym typeface="Questrial"/>
              </a:rPr>
              <a:t>the absolute best that your budget can buy</a:t>
            </a:r>
            <a:r>
              <a:rPr lang="en-US" sz="1200" b="0" i="0" u="none" strike="noStrike" cap="none">
                <a:solidFill>
                  <a:schemeClr val="dk1"/>
                </a:solidFill>
                <a:latin typeface="Questrial"/>
                <a:ea typeface="Questrial"/>
                <a:cs typeface="Questrial"/>
                <a:sym typeface="Questrial"/>
              </a:rPr>
              <a:t>.</a:t>
            </a:r>
            <a:endParaRPr/>
          </a:p>
        </p:txBody>
      </p:sp>
      <p:sp>
        <p:nvSpPr>
          <p:cNvPr id="246" name="Google Shape;246;p41"/>
          <p:cNvSpPr txBox="1"/>
          <p:nvPr/>
        </p:nvSpPr>
        <p:spPr>
          <a:xfrm>
            <a:off x="4716462" y="6381750"/>
            <a:ext cx="4302124" cy="339723"/>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lt1"/>
              </a:buClr>
              <a:buSzPts val="300"/>
              <a:buFont typeface="Arial Narrow"/>
              <a:buNone/>
            </a:pPr>
            <a:r>
              <a:rPr lang="en-US" sz="1200" b="0" i="0" u="none" strike="noStrike" cap="none">
                <a:solidFill>
                  <a:schemeClr val="lt1"/>
                </a:solidFill>
                <a:latin typeface="Arial Narrow"/>
                <a:ea typeface="Arial Narrow"/>
                <a:cs typeface="Arial Narrow"/>
                <a:sym typeface="Arial Narrow"/>
              </a:rPr>
              <a:t>22 Cars , 22 drivers, 66 guests  Fascinating</a:t>
            </a:r>
            <a:endParaRPr/>
          </a:p>
        </p:txBody>
      </p:sp>
      <p:sp>
        <p:nvSpPr>
          <p:cNvPr id="247" name="Google Shape;247;p41"/>
          <p:cNvSpPr txBox="1"/>
          <p:nvPr/>
        </p:nvSpPr>
        <p:spPr>
          <a:xfrm>
            <a:off x="0" y="2492375"/>
            <a:ext cx="2016124" cy="519112"/>
          </a:xfrm>
          <a:prstGeom prst="rect">
            <a:avLst/>
          </a:prstGeom>
          <a:solidFill>
            <a:srgbClr val="FF3300"/>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700"/>
              <a:buFont typeface="Questrial"/>
              <a:buNone/>
            </a:pPr>
            <a:r>
              <a:rPr lang="en-US" sz="2800" b="0" i="0" u="none" strike="noStrike" cap="none">
                <a:solidFill>
                  <a:schemeClr val="lt1"/>
                </a:solidFill>
                <a:latin typeface="Questrial"/>
                <a:ea typeface="Questrial"/>
                <a:cs typeface="Questrial"/>
                <a:sym typeface="Questrial"/>
              </a:rPr>
              <a:t>BETTER</a:t>
            </a:r>
            <a:endParaRPr/>
          </a:p>
        </p:txBody>
      </p:sp>
      <p:sp>
        <p:nvSpPr>
          <p:cNvPr id="248" name="Google Shape;248;p41"/>
          <p:cNvSpPr txBox="1"/>
          <p:nvPr/>
        </p:nvSpPr>
        <p:spPr>
          <a:xfrm>
            <a:off x="2051050" y="2497138"/>
            <a:ext cx="2160588" cy="5191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Questrial"/>
              <a:buNone/>
            </a:pPr>
            <a:r>
              <a:rPr lang="en-US" sz="2800" b="0" i="0" u="none" strike="noStrike" cap="none">
                <a:solidFill>
                  <a:srgbClr val="000000"/>
                </a:solidFill>
                <a:latin typeface="Questrial"/>
                <a:ea typeface="Questrial"/>
                <a:cs typeface="Questrial"/>
                <a:sym typeface="Questrial"/>
              </a:rPr>
              <a:t>VALUE</a:t>
            </a:r>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475163" cy="6858000"/>
          </a:xfrm>
          <a:prstGeom prst="rect">
            <a:avLst/>
          </a:prstGeom>
          <a:noFill/>
          <a:ln>
            <a:noFill/>
          </a:ln>
        </p:spPr>
      </p:pic>
      <p:sp>
        <p:nvSpPr>
          <p:cNvPr id="255" name="Google Shape;255;p42"/>
          <p:cNvSpPr txBox="1"/>
          <p:nvPr/>
        </p:nvSpPr>
        <p:spPr>
          <a:xfrm>
            <a:off x="0" y="762000"/>
            <a:ext cx="9096374" cy="5638800"/>
          </a:xfrm>
          <a:prstGeom prst="rect">
            <a:avLst/>
          </a:prstGeom>
          <a:noFill/>
          <a:ln>
            <a:noFill/>
          </a:ln>
        </p:spPr>
        <p:txBody>
          <a:bodyPr spcFirstLastPara="1" wrap="square" lIns="91425" tIns="45700" rIns="91425" bIns="45700" anchor="t" anchorCtr="0">
            <a:noAutofit/>
          </a:bodyPr>
          <a:lstStyle/>
          <a:p>
            <a:pPr marL="285722" marR="0" lvl="0" indent="-171422" algn="l" rtl="0">
              <a:lnSpc>
                <a:spcPct val="100000"/>
              </a:lnSpc>
              <a:spcBef>
                <a:spcPts val="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a:p>
            <a:pPr marL="285722" marR="0" lvl="0" indent="-171422" algn="l" rtl="0">
              <a:lnSpc>
                <a:spcPct val="100000"/>
              </a:lnSpc>
              <a:spcBef>
                <a:spcPts val="36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a:p>
            <a:pPr marL="285722" marR="0" lvl="0" indent="-171422" algn="l" rtl="0">
              <a:lnSpc>
                <a:spcPct val="100000"/>
              </a:lnSpc>
              <a:spcBef>
                <a:spcPts val="36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36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a:p>
            <a:pPr marL="285722" marR="0" lvl="0" indent="-171422" algn="ctr" rtl="0">
              <a:lnSpc>
                <a:spcPct val="100000"/>
              </a:lnSpc>
              <a:spcBef>
                <a:spcPts val="360"/>
              </a:spcBef>
              <a:spcAft>
                <a:spcPts val="0"/>
              </a:spcAft>
              <a:buClr>
                <a:srgbClr val="888888"/>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56" name="Google Shape;256;p42"/>
          <p:cNvSpPr txBox="1"/>
          <p:nvPr/>
        </p:nvSpPr>
        <p:spPr>
          <a:xfrm>
            <a:off x="3581400" y="3698875"/>
            <a:ext cx="5464175" cy="384174"/>
          </a:xfrm>
          <a:prstGeom prst="rect">
            <a:avLst/>
          </a:prstGeom>
          <a:noFill/>
          <a:ln>
            <a:noFill/>
          </a:ln>
        </p:spPr>
        <p:txBody>
          <a:bodyPr spcFirstLastPara="1" wrap="square" lIns="91375" tIns="45675" rIns="91375" bIns="45675" anchor="t" anchorCtr="0">
            <a:noAutofit/>
          </a:bodyPr>
          <a:lstStyle/>
          <a:p>
            <a:pPr marL="0" marR="0" lvl="0" indent="0" algn="r" rtl="0">
              <a:lnSpc>
                <a:spcPct val="100000"/>
              </a:lnSpc>
              <a:spcBef>
                <a:spcPts val="0"/>
              </a:spcBef>
              <a:spcAft>
                <a:spcPts val="0"/>
              </a:spcAft>
              <a:buClr>
                <a:schemeClr val="dk1"/>
              </a:buClr>
              <a:buSzPts val="3000"/>
              <a:buFont typeface="Arial"/>
              <a:buNone/>
            </a:pPr>
            <a:endParaRPr sz="3000" b="1" i="0" u="none" strike="noStrike" cap="none">
              <a:solidFill>
                <a:srgbClr val="FFFFFF"/>
              </a:solidFill>
              <a:latin typeface="Arial Narrow"/>
              <a:ea typeface="Arial Narrow"/>
              <a:cs typeface="Arial Narrow"/>
              <a:sym typeface="Arial Narrow"/>
            </a:endParaRPr>
          </a:p>
        </p:txBody>
      </p:sp>
      <p:sp>
        <p:nvSpPr>
          <p:cNvPr id="257" name="Google Shape;257;p42"/>
          <p:cNvSpPr txBox="1"/>
          <p:nvPr/>
        </p:nvSpPr>
        <p:spPr>
          <a:xfrm>
            <a:off x="1590675" y="6491287"/>
            <a:ext cx="2765425" cy="293687"/>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Clr>
                <a:schemeClr val="lt1"/>
              </a:buClr>
              <a:buSzPts val="300"/>
              <a:buFont typeface="Arial Narrow"/>
              <a:buNone/>
            </a:pPr>
            <a:r>
              <a:rPr lang="en-US" sz="1200" b="0" i="0" u="none" strike="noStrike" cap="none">
                <a:solidFill>
                  <a:schemeClr val="lt1"/>
                </a:solidFill>
                <a:latin typeface="Arial Narrow"/>
                <a:ea typeface="Arial Narrow"/>
                <a:cs typeface="Arial Narrow"/>
                <a:sym typeface="Arial Narrow"/>
              </a:rPr>
              <a:t>Last Day before heading back</a:t>
            </a:r>
            <a:endParaRPr/>
          </a:p>
        </p:txBody>
      </p:sp>
      <p:sp>
        <p:nvSpPr>
          <p:cNvPr id="258" name="Google Shape;258;p42"/>
          <p:cNvSpPr txBox="1"/>
          <p:nvPr/>
        </p:nvSpPr>
        <p:spPr>
          <a:xfrm>
            <a:off x="3708400" y="2530475"/>
            <a:ext cx="2016124" cy="519112"/>
          </a:xfrm>
          <a:prstGeom prst="rect">
            <a:avLst/>
          </a:prstGeom>
          <a:solidFill>
            <a:srgbClr val="FF3300"/>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700"/>
              <a:buFont typeface="Questrial"/>
              <a:buNone/>
            </a:pPr>
            <a:r>
              <a:rPr lang="en-US" sz="2800" b="0" i="0" u="none" strike="noStrike" cap="none">
                <a:solidFill>
                  <a:schemeClr val="lt1"/>
                </a:solidFill>
                <a:latin typeface="Questrial"/>
                <a:ea typeface="Questrial"/>
                <a:cs typeface="Questrial"/>
                <a:sym typeface="Questrial"/>
              </a:rPr>
              <a:t>BETTER</a:t>
            </a:r>
            <a:endParaRPr/>
          </a:p>
        </p:txBody>
      </p:sp>
      <p:sp>
        <p:nvSpPr>
          <p:cNvPr id="259" name="Google Shape;259;p42"/>
          <p:cNvSpPr txBox="1"/>
          <p:nvPr/>
        </p:nvSpPr>
        <p:spPr>
          <a:xfrm>
            <a:off x="5724525" y="2535238"/>
            <a:ext cx="2447925" cy="52387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Questrial"/>
              <a:buNone/>
            </a:pPr>
            <a:r>
              <a:rPr lang="en-US" sz="2800" b="0" i="0" u="none" strike="noStrike" cap="none">
                <a:solidFill>
                  <a:srgbClr val="000000"/>
                </a:solidFill>
                <a:latin typeface="Questrial"/>
                <a:ea typeface="Questrial"/>
                <a:cs typeface="Questrial"/>
                <a:sym typeface="Questrial"/>
              </a:rPr>
              <a:t>EXPERIENCE</a:t>
            </a:r>
            <a:endParaRPr/>
          </a:p>
        </p:txBody>
      </p:sp>
      <p:sp>
        <p:nvSpPr>
          <p:cNvPr id="260" name="Google Shape;260;p42"/>
          <p:cNvSpPr/>
          <p:nvPr/>
        </p:nvSpPr>
        <p:spPr>
          <a:xfrm>
            <a:off x="4540250" y="3094038"/>
            <a:ext cx="4586288" cy="1578893"/>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300"/>
              <a:buFont typeface="Questrial"/>
              <a:buNone/>
            </a:pPr>
            <a:r>
              <a:rPr lang="en-US" sz="1200" b="0" i="0" u="none" strike="noStrike" cap="none">
                <a:solidFill>
                  <a:schemeClr val="dk1"/>
                </a:solidFill>
                <a:latin typeface="Questrial"/>
                <a:ea typeface="Questrial"/>
                <a:cs typeface="Questrial"/>
                <a:sym typeface="Questrial"/>
              </a:rPr>
              <a:t>Our </a:t>
            </a:r>
            <a:r>
              <a:rPr lang="en-US" sz="1200" b="1" i="0" u="none" strike="noStrike" cap="none">
                <a:solidFill>
                  <a:schemeClr val="dk1"/>
                </a:solidFill>
                <a:latin typeface="Questrial"/>
                <a:ea typeface="Questrial"/>
                <a:cs typeface="Questrial"/>
                <a:sym typeface="Questrial"/>
              </a:rPr>
              <a:t>extremely high standards </a:t>
            </a:r>
            <a:r>
              <a:rPr lang="en-US" sz="1200" b="0" i="0" u="none" strike="noStrike" cap="none">
                <a:solidFill>
                  <a:schemeClr val="dk1"/>
                </a:solidFill>
                <a:latin typeface="Questrial"/>
                <a:ea typeface="Questrial"/>
                <a:cs typeface="Questrial"/>
                <a:sym typeface="Questrial"/>
              </a:rPr>
              <a:t>in day-to-day execution is clock-worked and led by a constantly trained and </a:t>
            </a:r>
            <a:r>
              <a:rPr lang="en-US" sz="1200" b="1" i="0" u="none" strike="noStrike" cap="none">
                <a:solidFill>
                  <a:schemeClr val="dk1"/>
                </a:solidFill>
                <a:latin typeface="Questrial"/>
                <a:ea typeface="Questrial"/>
                <a:cs typeface="Questrial"/>
                <a:sym typeface="Questrial"/>
              </a:rPr>
              <a:t>highly skilled team </a:t>
            </a:r>
            <a:r>
              <a:rPr lang="en-US" sz="1200" b="0" i="0" u="none" strike="noStrike" cap="none">
                <a:solidFill>
                  <a:schemeClr val="dk1"/>
                </a:solidFill>
                <a:latin typeface="Questrial"/>
                <a:ea typeface="Questrial"/>
                <a:cs typeface="Questrial"/>
                <a:sym typeface="Questrial"/>
              </a:rPr>
              <a:t>that is beside you at any given moment to remove all obstacles and absorb inconveniences for you and your guests, to make the trip utterly </a:t>
            </a:r>
            <a:r>
              <a:rPr lang="en-US" sz="1200" b="1" i="0" u="none" strike="noStrike" cap="none">
                <a:solidFill>
                  <a:schemeClr val="dk1"/>
                </a:solidFill>
                <a:latin typeface="Questrial"/>
                <a:ea typeface="Questrial"/>
                <a:cs typeface="Questrial"/>
                <a:sym typeface="Questrial"/>
              </a:rPr>
              <a:t>authentic</a:t>
            </a:r>
            <a:r>
              <a:rPr lang="en-US" sz="1200" b="0" i="0" u="none" strike="noStrike" cap="none">
                <a:solidFill>
                  <a:schemeClr val="dk1"/>
                </a:solidFill>
                <a:latin typeface="Questrial"/>
                <a:ea typeface="Questrial"/>
                <a:cs typeface="Questrial"/>
                <a:sym typeface="Questrial"/>
              </a:rPr>
              <a:t>, </a:t>
            </a:r>
            <a:r>
              <a:rPr lang="en-US" sz="1200" b="1" i="0" u="none" strike="noStrike" cap="none">
                <a:solidFill>
                  <a:schemeClr val="dk1"/>
                </a:solidFill>
                <a:latin typeface="Questrial"/>
                <a:ea typeface="Questrial"/>
                <a:cs typeface="Questrial"/>
                <a:sym typeface="Questrial"/>
              </a:rPr>
              <a:t>enjoyable</a:t>
            </a:r>
            <a:r>
              <a:rPr lang="en-US" sz="1200" b="0" i="0" u="none" strike="noStrike" cap="none">
                <a:solidFill>
                  <a:schemeClr val="dk1"/>
                </a:solidFill>
                <a:latin typeface="Questrial"/>
                <a:ea typeface="Questrial"/>
                <a:cs typeface="Questrial"/>
                <a:sym typeface="Questrial"/>
              </a:rPr>
              <a:t> and </a:t>
            </a:r>
            <a:r>
              <a:rPr lang="en-US" sz="1200" b="1" i="0" u="none" strike="noStrike" cap="none">
                <a:solidFill>
                  <a:schemeClr val="dk1"/>
                </a:solidFill>
                <a:latin typeface="Questrial"/>
                <a:ea typeface="Questrial"/>
                <a:cs typeface="Questrial"/>
                <a:sym typeface="Questrial"/>
              </a:rPr>
              <a:t>carefree</a:t>
            </a:r>
            <a:r>
              <a:rPr lang="en-US" sz="1200" b="0" i="0" u="none" strike="noStrike" cap="none">
                <a:solidFill>
                  <a:schemeClr val="dk1"/>
                </a:solidFill>
                <a:latin typeface="Questrial"/>
                <a:ea typeface="Questrial"/>
                <a:cs typeface="Questrial"/>
                <a:sym typeface="Questrial"/>
              </a:rPr>
              <a:t>.</a:t>
            </a:r>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Shape 103"/>
          <p:cNvSpPr/>
          <p:nvPr/>
        </p:nvSpPr>
        <p:spPr>
          <a:xfrm>
            <a:off x="0" y="221637"/>
            <a:ext cx="4859335" cy="646112"/>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Century Gothic"/>
              <a:buNone/>
            </a:pPr>
            <a:r>
              <a:rPr lang="en-US" sz="3200" b="0" i="0" u="none" strike="noStrike" cap="none">
                <a:solidFill>
                  <a:schemeClr val="lt1"/>
                </a:solidFill>
                <a:latin typeface="Century Gothic"/>
                <a:ea typeface="Century Gothic"/>
                <a:cs typeface="Century Gothic"/>
                <a:sym typeface="Century Gothic"/>
              </a:rPr>
              <a:t>GREECE</a:t>
            </a:r>
            <a:endParaRPr sz="1400" b="0" i="0" u="none" strike="noStrike" cap="none">
              <a:solidFill>
                <a:srgbClr val="000000"/>
              </a:solidFill>
              <a:latin typeface="Arial"/>
              <a:ea typeface="Arial"/>
              <a:cs typeface="Arial"/>
              <a:sym typeface="Arial"/>
            </a:endParaRPr>
          </a:p>
        </p:txBody>
      </p:sp>
      <p:pic>
        <p:nvPicPr>
          <p:cNvPr id="104" name="Shape 10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6494232"/>
            <a:ext cx="1292717" cy="350568"/>
          </a:xfrm>
          <a:prstGeom prst="rect">
            <a:avLst/>
          </a:prstGeom>
          <a:noFill/>
          <a:ln>
            <a:noFill/>
          </a:ln>
        </p:spPr>
      </p:pic>
      <p:pic>
        <p:nvPicPr>
          <p:cNvPr id="2" name="Picture 1">
            <a:extLst>
              <a:ext uri="{FF2B5EF4-FFF2-40B4-BE49-F238E27FC236}">
                <a16:creationId xmlns:a16="http://schemas.microsoft.com/office/drawing/2014/main" id="{78642CD0-90C0-4599-980B-507E536DCE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03392" y="1034745"/>
            <a:ext cx="6711885" cy="5459487"/>
          </a:xfrm>
          <a:prstGeom prst="rect">
            <a:avLst/>
          </a:prstGeom>
        </p:spPr>
      </p:pic>
    </p:spTree>
  </p:cSld>
  <p:clrMapOvr>
    <a:masterClrMapping/>
  </p:clrMapOvr>
  <p:transition spd="slow">
    <p:fade thruBlk="1"/>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941</Words>
  <Application>Microsoft Office PowerPoint</Application>
  <PresentationFormat>On-screen Show (4:3)</PresentationFormat>
  <Paragraphs>95</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 Narrow</vt:lpstr>
      <vt:lpstr>Questrial</vt:lpstr>
      <vt:lpstr>Century Gothic</vt:lpstr>
      <vt:lpstr>Calibri</vt:lpstr>
      <vt:lpstr>Arial</vt:lpstr>
      <vt:lpstr>AvertaStd</vt:lpstr>
      <vt:lpstr>Radley</vt:lpstr>
      <vt:lpstr>Architects Daughter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Farmaki</dc:creator>
  <cp:lastModifiedBy>Katerina Farmaki</cp:lastModifiedBy>
  <cp:revision>10</cp:revision>
  <dcterms:modified xsi:type="dcterms:W3CDTF">2020-01-24T17:19:21Z</dcterms:modified>
</cp:coreProperties>
</file>